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5"/>
  </p:notesMasterIdLst>
  <p:sldIdLst>
    <p:sldId id="257" r:id="rId2"/>
    <p:sldId id="353" r:id="rId3"/>
    <p:sldId id="344" r:id="rId4"/>
    <p:sldId id="442" r:id="rId5"/>
    <p:sldId id="352" r:id="rId6"/>
    <p:sldId id="413" r:id="rId7"/>
    <p:sldId id="469" r:id="rId8"/>
    <p:sldId id="437" r:id="rId9"/>
    <p:sldId id="444" r:id="rId10"/>
    <p:sldId id="434" r:id="rId11"/>
    <p:sldId id="425" r:id="rId12"/>
    <p:sldId id="358" r:id="rId13"/>
    <p:sldId id="367" r:id="rId14"/>
    <p:sldId id="445" r:id="rId15"/>
    <p:sldId id="359" r:id="rId16"/>
    <p:sldId id="459" r:id="rId17"/>
    <p:sldId id="366" r:id="rId18"/>
    <p:sldId id="458" r:id="rId19"/>
    <p:sldId id="438" r:id="rId20"/>
    <p:sldId id="486" r:id="rId21"/>
    <p:sldId id="464" r:id="rId22"/>
    <p:sldId id="474" r:id="rId23"/>
    <p:sldId id="475" r:id="rId24"/>
    <p:sldId id="468" r:id="rId25"/>
    <p:sldId id="463" r:id="rId26"/>
    <p:sldId id="446" r:id="rId27"/>
    <p:sldId id="406" r:id="rId28"/>
    <p:sldId id="447" r:id="rId29"/>
    <p:sldId id="477" r:id="rId30"/>
    <p:sldId id="405" r:id="rId31"/>
    <p:sldId id="465" r:id="rId32"/>
    <p:sldId id="467" r:id="rId33"/>
    <p:sldId id="439" r:id="rId34"/>
    <p:sldId id="440" r:id="rId35"/>
    <p:sldId id="408" r:id="rId36"/>
    <p:sldId id="448" r:id="rId37"/>
    <p:sldId id="454" r:id="rId38"/>
    <p:sldId id="449" r:id="rId39"/>
    <p:sldId id="348" r:id="rId40"/>
    <p:sldId id="349" r:id="rId41"/>
    <p:sldId id="365" r:id="rId42"/>
    <p:sldId id="488" r:id="rId43"/>
    <p:sldId id="423" r:id="rId44"/>
    <p:sldId id="450" r:id="rId45"/>
    <p:sldId id="456" r:id="rId46"/>
    <p:sldId id="466" r:id="rId47"/>
    <p:sldId id="489" r:id="rId48"/>
    <p:sldId id="487" r:id="rId49"/>
    <p:sldId id="471" r:id="rId50"/>
    <p:sldId id="430" r:id="rId51"/>
    <p:sldId id="476" r:id="rId52"/>
    <p:sldId id="470" r:id="rId53"/>
    <p:sldId id="478" r:id="rId54"/>
    <p:sldId id="480" r:id="rId55"/>
    <p:sldId id="481" r:id="rId56"/>
    <p:sldId id="482" r:id="rId57"/>
    <p:sldId id="483" r:id="rId58"/>
    <p:sldId id="479" r:id="rId59"/>
    <p:sldId id="355" r:id="rId60"/>
    <p:sldId id="457" r:id="rId61"/>
    <p:sldId id="345" r:id="rId62"/>
    <p:sldId id="267" r:id="rId63"/>
    <p:sldId id="273" r:id="rId64"/>
    <p:sldId id="278" r:id="rId65"/>
    <p:sldId id="313" r:id="rId66"/>
    <p:sldId id="331" r:id="rId67"/>
    <p:sldId id="332" r:id="rId68"/>
    <p:sldId id="308" r:id="rId69"/>
    <p:sldId id="333" r:id="rId70"/>
    <p:sldId id="334" r:id="rId71"/>
    <p:sldId id="335" r:id="rId72"/>
    <p:sldId id="336" r:id="rId73"/>
    <p:sldId id="286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  <p:cmAuthor id="2" name="Microsoft Office User" initials="Office [2]" lastIdx="1" clrIdx="1">
    <p:extLst/>
  </p:cmAuthor>
  <p:cmAuthor id="3" name="Microsoft Office User" initials="Office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0616"/>
    <a:srgbClr val="55803D"/>
    <a:srgbClr val="BFBFBF"/>
    <a:srgbClr val="3CC222"/>
    <a:srgbClr val="4A76BF"/>
    <a:srgbClr val="CC0004"/>
    <a:srgbClr val="9A020E"/>
    <a:srgbClr val="C8DDB9"/>
    <a:srgbClr val="93000E"/>
    <a:srgbClr val="E003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5" autoAdjust="0"/>
    <p:restoredTop sz="72973" autoAdjust="0"/>
  </p:normalViewPr>
  <p:slideViewPr>
    <p:cSldViewPr snapToGrid="0">
      <p:cViewPr>
        <p:scale>
          <a:sx n="77" d="100"/>
          <a:sy n="77" d="100"/>
        </p:scale>
        <p:origin x="640" y="3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184"/>
    </p:cViewPr>
  </p:sorterViewPr>
  <p:notesViewPr>
    <p:cSldViewPr snapToGrid="0">
      <p:cViewPr varScale="1">
        <p:scale>
          <a:sx n="91" d="100"/>
          <a:sy n="91" d="100"/>
        </p:scale>
        <p:origin x="211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</c:f>
              <c:numCache>
                <c:formatCode>General</c:formatCode>
                <c:ptCount val="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681056"/>
        <c:axId val="-2127159280"/>
      </c:scatterChart>
      <c:valAx>
        <c:axId val="-2127681056"/>
        <c:scaling>
          <c:orientation val="minMax"/>
          <c:max val="6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-2127159280"/>
        <c:crosses val="autoZero"/>
        <c:crossBetween val="midCat"/>
      </c:valAx>
      <c:valAx>
        <c:axId val="-2127159280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b="0" i="0" u="none" strike="noStrike" baseline="0" dirty="0">
                    <a:effectLst/>
                  </a:rPr>
                  <a:t>Probability of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</a:t>
                </a:r>
                <a:r>
                  <a:rPr lang="en-US" sz="2800" baseline="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Failure</a:t>
                </a:r>
              </a:p>
            </c:rich>
          </c:tx>
          <c:layout>
            <c:manualLayout>
              <c:xMode val="edge"/>
              <c:yMode val="edge"/>
              <c:x val="7.1839080459770097E-3"/>
              <c:y val="6.841613766289909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-2127681056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Sheet1!$A$2:$A$63</c:f>
              <c:numCache>
                <c:formatCode>General</c:formatCode>
                <c:ptCount val="62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Sheet1!$E$2:$E$63</c:f>
              <c:numCache>
                <c:formatCode>General</c:formatCode>
                <c:ptCount val="6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1.0526000000000001E-2</c:v>
                </c:pt>
                <c:pt idx="20">
                  <c:v>1.0526000000000001E-2</c:v>
                </c:pt>
                <c:pt idx="21">
                  <c:v>0.15789500000000001</c:v>
                </c:pt>
                <c:pt idx="22">
                  <c:v>0.42105300000000001</c:v>
                </c:pt>
                <c:pt idx="23">
                  <c:v>0.56842099999999895</c:v>
                </c:pt>
                <c:pt idx="24">
                  <c:v>0.81052599999999897</c:v>
                </c:pt>
                <c:pt idx="25">
                  <c:v>0.98947399999999897</c:v>
                </c:pt>
                <c:pt idx="26">
                  <c:v>0.98947399999999897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460-432F-822C-30DE2975AC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6827808"/>
        <c:axId val="-2123555840"/>
      </c:scatterChart>
      <c:valAx>
        <c:axId val="-2126827808"/>
        <c:scaling>
          <c:orientation val="minMax"/>
          <c:max val="2"/>
          <c:min val="1.5"/>
        </c:scaling>
        <c:delete val="1"/>
        <c:axPos val="b"/>
        <c:numFmt formatCode="#,##0.0" sourceLinked="0"/>
        <c:majorTickMark val="out"/>
        <c:minorTickMark val="none"/>
        <c:tickLblPos val="nextTo"/>
        <c:crossAx val="-2123555840"/>
        <c:crosses val="autoZero"/>
        <c:crossBetween val="midCat"/>
      </c:valAx>
      <c:valAx>
        <c:axId val="-2123555840"/>
        <c:scaling>
          <c:orientation val="minMax"/>
          <c:max val="1.01"/>
          <c:min val="-0.01"/>
        </c:scaling>
        <c:delete val="1"/>
        <c:axPos val="l"/>
        <c:numFmt formatCode="#,##0.00" sourceLinked="0"/>
        <c:majorTickMark val="out"/>
        <c:minorTickMark val="none"/>
        <c:tickLblPos val="nextTo"/>
        <c:crossAx val="-2126827808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C58-4F61-8CE2-0D3283FBA0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625-4DA6-A2C5-C9D0756BAB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625-4DA6-A2C5-C9D0756BAB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3625-4DA6-A2C5-C9D0756BAB85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625-4DA6-A2C5-C9D0756BAB85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3625-4DA6-A2C5-C9D0756BAB85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625-4DA6-A2C5-C9D0756BAB85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3625-4DA6-A2C5-C9D0756BAB85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3625-4DA6-A2C5-C9D0756BAB85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3625-4DA6-A2C5-C9D0756BAB85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3625-4DA6-A2C5-C9D0756BAB85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3625-4DA6-A2C5-C9D0756BAB85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3625-4DA6-A2C5-C9D0756BAB85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3625-4DA6-A2C5-C9D0756BAB85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3625-4DA6-A2C5-C9D0756BAB85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3625-4DA6-A2C5-C9D0756BAB85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3625-4DA6-A2C5-C9D0756BAB85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3625-4DA6-A2C5-C9D0756BAB85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3625-4DA6-A2C5-C9D0756BAB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71126000"/>
        <c:axId val="2071106720"/>
      </c:scatterChart>
      <c:valAx>
        <c:axId val="2071126000"/>
        <c:scaling>
          <c:orientation val="minMax"/>
          <c:max val="2"/>
          <c:min val="1.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Refresh</a:t>
                </a:r>
                <a:r>
                  <a:rPr lang="en-US" sz="2800" baseline="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 Interval (s)</a:t>
                </a:r>
                <a:endParaRPr lang="en-US" sz="2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2071106720"/>
        <c:crosses val="autoZero"/>
        <c:crossBetween val="midCat"/>
        <c:majorUnit val="0.1"/>
      </c:valAx>
      <c:valAx>
        <c:axId val="2071106720"/>
        <c:scaling>
          <c:orientation val="minMax"/>
          <c:max val="1"/>
          <c:min val="0"/>
        </c:scaling>
        <c:delete val="0"/>
        <c:axPos val="l"/>
        <c:majorGridlines>
          <c:spPr>
            <a:ln w="1587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pPr>
                <a:r>
                  <a:rPr lang="en-US" sz="2800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Read Failure Probability</a:t>
                </a:r>
              </a:p>
            </c:rich>
          </c:tx>
          <c:layout>
            <c:manualLayout>
              <c:xMode val="edge"/>
              <c:yMode val="edge"/>
              <c:x val="1.6955199666741201E-2"/>
              <c:y val="7.316576498544820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/>
                  </a:solidFill>
                  <a:latin typeface="Cambria" panose="02040503050406030204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pPr>
            <a:endParaRPr lang="en-US"/>
          </a:p>
        </c:txPr>
        <c:crossAx val="2071126000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6.3158000000000006E-2</c:v>
                </c:pt>
                <c:pt idx="20">
                  <c:v>0.78947400000000001</c:v>
                </c:pt>
                <c:pt idx="21">
                  <c:v>0.98947399999999897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9F-4E0A-B996-B799D6EE6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1.0526000000000001E-2</c:v>
                </c:pt>
                <c:pt idx="18">
                  <c:v>1.0526000000000001E-2</c:v>
                </c:pt>
                <c:pt idx="19">
                  <c:v>1.0526000000000001E-2</c:v>
                </c:pt>
                <c:pt idx="20">
                  <c:v>0.16842099999999899</c:v>
                </c:pt>
                <c:pt idx="21">
                  <c:v>0.484211</c:v>
                </c:pt>
                <c:pt idx="22">
                  <c:v>0.91578899999999896</c:v>
                </c:pt>
                <c:pt idx="23">
                  <c:v>0.98947399999999897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9F-4E0A-B996-B799D6EE6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1.0526000000000001E-2</c:v>
                </c:pt>
                <c:pt idx="19">
                  <c:v>1.0526000000000001E-2</c:v>
                </c:pt>
                <c:pt idx="20">
                  <c:v>1.0526000000000001E-2</c:v>
                </c:pt>
                <c:pt idx="21">
                  <c:v>0.16842099999999899</c:v>
                </c:pt>
                <c:pt idx="22">
                  <c:v>0.52631600000000001</c:v>
                </c:pt>
                <c:pt idx="23">
                  <c:v>0.85263199999999895</c:v>
                </c:pt>
                <c:pt idx="24">
                  <c:v>0.98947399999999897</c:v>
                </c:pt>
                <c:pt idx="25">
                  <c:v>0.98947399999999897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19F-4E0A-B996-B799D6EE6EF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1.0526000000000001E-2</c:v>
                </c:pt>
                <c:pt idx="20">
                  <c:v>1.0526000000000001E-2</c:v>
                </c:pt>
                <c:pt idx="21">
                  <c:v>0.15789500000000001</c:v>
                </c:pt>
                <c:pt idx="22">
                  <c:v>0.42105300000000001</c:v>
                </c:pt>
                <c:pt idx="23">
                  <c:v>0.56842099999999895</c:v>
                </c:pt>
                <c:pt idx="24">
                  <c:v>0.81052599999999897</c:v>
                </c:pt>
                <c:pt idx="25">
                  <c:v>0.98947399999999897</c:v>
                </c:pt>
                <c:pt idx="26">
                  <c:v>0.98947399999999897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19F-4E0A-B996-B799D6EE6EF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1.0526000000000001E-2</c:v>
                </c:pt>
                <c:pt idx="22">
                  <c:v>5.2631999999999901E-2</c:v>
                </c:pt>
                <c:pt idx="23">
                  <c:v>0.30526300000000001</c:v>
                </c:pt>
                <c:pt idx="24">
                  <c:v>0.58947400000000005</c:v>
                </c:pt>
                <c:pt idx="25">
                  <c:v>0.85263199999999895</c:v>
                </c:pt>
                <c:pt idx="26">
                  <c:v>0.98947399999999897</c:v>
                </c:pt>
                <c:pt idx="27">
                  <c:v>0.98947399999999897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19F-4E0A-B996-B799D6EE6EF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1.0526000000000001E-2</c:v>
                </c:pt>
                <c:pt idx="22">
                  <c:v>1.0526000000000001E-2</c:v>
                </c:pt>
                <c:pt idx="23">
                  <c:v>0.27368399999999898</c:v>
                </c:pt>
                <c:pt idx="24">
                  <c:v>0.410526</c:v>
                </c:pt>
                <c:pt idx="25">
                  <c:v>0.62105299999999897</c:v>
                </c:pt>
                <c:pt idx="26">
                  <c:v>0.87368400000000002</c:v>
                </c:pt>
                <c:pt idx="27">
                  <c:v>0.98947399999999897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19F-4E0A-B996-B799D6EE6EF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1.0526000000000001E-2</c:v>
                </c:pt>
                <c:pt idx="22">
                  <c:v>1.0526000000000001E-2</c:v>
                </c:pt>
                <c:pt idx="23">
                  <c:v>1.0526000000000001E-2</c:v>
                </c:pt>
                <c:pt idx="24">
                  <c:v>3.1579000000000003E-2</c:v>
                </c:pt>
                <c:pt idx="25">
                  <c:v>0.54736799999999897</c:v>
                </c:pt>
                <c:pt idx="26">
                  <c:v>0.88421099999999897</c:v>
                </c:pt>
                <c:pt idx="27">
                  <c:v>0.98947399999999897</c:v>
                </c:pt>
                <c:pt idx="28">
                  <c:v>0.98947399999999897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19F-4E0A-B996-B799D6EE6EFD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1.0526000000000001E-2</c:v>
                </c:pt>
                <c:pt idx="24">
                  <c:v>1.0526000000000001E-2</c:v>
                </c:pt>
                <c:pt idx="25">
                  <c:v>2.1052999999999902E-2</c:v>
                </c:pt>
                <c:pt idx="26">
                  <c:v>0.23157900000000001</c:v>
                </c:pt>
                <c:pt idx="27">
                  <c:v>0.91578899999999896</c:v>
                </c:pt>
                <c:pt idx="28">
                  <c:v>0.98947399999999897</c:v>
                </c:pt>
                <c:pt idx="29">
                  <c:v>0.98947399999999897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719F-4E0A-B996-B799D6EE6EFD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719F-4E0A-B996-B799D6EE6EFD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719F-4E0A-B996-B799D6EE6EFD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719F-4E0A-B996-B799D6EE6EFD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3-719F-4E0A-B996-B799D6EE6EFD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4-719F-4E0A-B996-B799D6EE6EFD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5-719F-4E0A-B996-B799D6EE6EFD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6-719F-4E0A-B996-B799D6EE6EFD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7-719F-4E0A-B996-B799D6EE6EFD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8-719F-4E0A-B996-B799D6EE6EFD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9-719F-4E0A-B996-B799D6EE6EFD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A-719F-4E0A-B996-B799D6EE6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3751968"/>
        <c:axId val="-2123756144"/>
      </c:scatterChart>
      <c:valAx>
        <c:axId val="-2123751968"/>
        <c:scaling>
          <c:orientation val="minMax"/>
          <c:max val="2"/>
          <c:min val="1.5"/>
        </c:scaling>
        <c:delete val="1"/>
        <c:axPos val="b"/>
        <c:numFmt formatCode="#,##0.0" sourceLinked="0"/>
        <c:majorTickMark val="out"/>
        <c:minorTickMark val="none"/>
        <c:tickLblPos val="nextTo"/>
        <c:crossAx val="-2123756144"/>
        <c:crosses val="autoZero"/>
        <c:crossBetween val="midCat"/>
      </c:valAx>
      <c:valAx>
        <c:axId val="-2123756144"/>
        <c:scaling>
          <c:orientation val="minMax"/>
          <c:max val="1.01"/>
          <c:min val="-0.01"/>
        </c:scaling>
        <c:delete val="1"/>
        <c:axPos val="l"/>
        <c:numFmt formatCode="#,##0.00" sourceLinked="0"/>
        <c:majorTickMark val="out"/>
        <c:minorTickMark val="none"/>
        <c:tickLblPos val="nextTo"/>
        <c:crossAx val="-2123751968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57150" cap="rnd" cmpd="sng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Sheet1!$B$2:$B$62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7.9573204188383903E-292</c:v>
                </c:pt>
                <c:pt idx="5">
                  <c:v>4.8762809088018301E-256</c:v>
                </c:pt>
                <c:pt idx="6">
                  <c:v>1.31193141853073E-222</c:v>
                </c:pt>
                <c:pt idx="7">
                  <c:v>1.55074095490988E-191</c:v>
                </c:pt>
                <c:pt idx="8">
                  <c:v>8.0603341898697398E-163</c:v>
                </c:pt>
                <c:pt idx="9">
                  <c:v>1.8443096120080001E-136</c:v>
                </c:pt>
                <c:pt idx="10">
                  <c:v>1.86038892729099E-112</c:v>
                </c:pt>
                <c:pt idx="11">
                  <c:v>8.2887002587017102E-91</c:v>
                </c:pt>
                <c:pt idx="12">
                  <c:v>1.63532527357116E-71</c:v>
                </c:pt>
                <c:pt idx="13">
                  <c:v>1.4339732592919399E-54</c:v>
                </c:pt>
                <c:pt idx="14">
                  <c:v>5.61868721560178E-40</c:v>
                </c:pt>
                <c:pt idx="15">
                  <c:v>9.9206213131685004E-28</c:v>
                </c:pt>
                <c:pt idx="16">
                  <c:v>8.0060441707774395E-18</c:v>
                </c:pt>
                <c:pt idx="17">
                  <c:v>3.03288841533774E-10</c:v>
                </c:pt>
                <c:pt idx="18">
                  <c:v>5.7197827313023699E-5</c:v>
                </c:pt>
                <c:pt idx="19">
                  <c:v>6.3385642286705998E-2</c:v>
                </c:pt>
                <c:pt idx="20">
                  <c:v>0.78927783203263202</c:v>
                </c:pt>
                <c:pt idx="21">
                  <c:v>0.98</c:v>
                </c:pt>
                <c:pt idx="22">
                  <c:v>0.99999997694209797</c:v>
                </c:pt>
                <c:pt idx="23">
                  <c:v>0.999999999999997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B01-4B9E-8AF3-B6DB9E1A6A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ln w="571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Sheet1!$C$2:$C$62</c:f>
              <c:numCache>
                <c:formatCode>General</c:formatCode>
                <c:ptCount val="61"/>
                <c:pt idx="0">
                  <c:v>4.5234824178127897E-126</c:v>
                </c:pt>
                <c:pt idx="1">
                  <c:v>1.5348950472335101E-114</c:v>
                </c:pt>
                <c:pt idx="2">
                  <c:v>1.42965338188422E-103</c:v>
                </c:pt>
                <c:pt idx="3">
                  <c:v>3.65632350042749E-93</c:v>
                </c:pt>
                <c:pt idx="4">
                  <c:v>2.5683561926965699E-83</c:v>
                </c:pt>
                <c:pt idx="5">
                  <c:v>4.95703289766886E-74</c:v>
                </c:pt>
                <c:pt idx="6">
                  <c:v>2.6298658207867401E-65</c:v>
                </c:pt>
                <c:pt idx="7">
                  <c:v>3.8372339254362302E-57</c:v>
                </c:pt>
                <c:pt idx="8">
                  <c:v>1.54082326983449E-49</c:v>
                </c:pt>
                <c:pt idx="9">
                  <c:v>1.7040359921045301E-42</c:v>
                </c:pt>
                <c:pt idx="10">
                  <c:v>5.1954557116852101E-36</c:v>
                </c:pt>
                <c:pt idx="11">
                  <c:v>4.3725246979057101E-30</c:v>
                </c:pt>
                <c:pt idx="12">
                  <c:v>1.01745008669771E-24</c:v>
                </c:pt>
                <c:pt idx="13">
                  <c:v>6.56009115731236E-20</c:v>
                </c:pt>
                <c:pt idx="14">
                  <c:v>1.1754817518295E-15</c:v>
                </c:pt>
                <c:pt idx="15">
                  <c:v>5.8784848632246803E-12</c:v>
                </c:pt>
                <c:pt idx="16">
                  <c:v>8.2560139419403706E-9</c:v>
                </c:pt>
                <c:pt idx="17">
                  <c:v>3.2881488991022699E-6</c:v>
                </c:pt>
                <c:pt idx="18">
                  <c:v>3.7740318119135202E-4</c:v>
                </c:pt>
                <c:pt idx="19">
                  <c:v>1.2848733317716399E-2</c:v>
                </c:pt>
                <c:pt idx="20">
                  <c:v>0.13727373683503299</c:v>
                </c:pt>
                <c:pt idx="21">
                  <c:v>0.51812700193899297</c:v>
                </c:pt>
                <c:pt idx="22">
                  <c:v>0.88170569845872804</c:v>
                </c:pt>
                <c:pt idx="23">
                  <c:v>0.98987437557399205</c:v>
                </c:pt>
                <c:pt idx="24">
                  <c:v>0.99972967488573705</c:v>
                </c:pt>
                <c:pt idx="25">
                  <c:v>0.999997865805903</c:v>
                </c:pt>
                <c:pt idx="26">
                  <c:v>0.99999999515221205</c:v>
                </c:pt>
                <c:pt idx="27">
                  <c:v>0.99999999999688005</c:v>
                </c:pt>
                <c:pt idx="28">
                  <c:v>0.999999999999999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1B01-4B9E-8AF3-B6DB9E1A6A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ln w="571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Sheet1!$D$2:$D$62</c:f>
              <c:numCache>
                <c:formatCode>General</c:formatCode>
                <c:ptCount val="61"/>
                <c:pt idx="0">
                  <c:v>1.1257474879459401E-111</c:v>
                </c:pt>
                <c:pt idx="1">
                  <c:v>6.26301271365318E-102</c:v>
                </c:pt>
                <c:pt idx="2">
                  <c:v>1.22917101031665E-92</c:v>
                </c:pt>
                <c:pt idx="3">
                  <c:v>8.5119153294153308E-84</c:v>
                </c:pt>
                <c:pt idx="4">
                  <c:v>2.0803832272809301E-75</c:v>
                </c:pt>
                <c:pt idx="5">
                  <c:v>1.7951259049479401E-67</c:v>
                </c:pt>
                <c:pt idx="6">
                  <c:v>5.4706685677890801E-60</c:v>
                </c:pt>
                <c:pt idx="7">
                  <c:v>5.8907168735062199E-53</c:v>
                </c:pt>
                <c:pt idx="8">
                  <c:v>2.2423551857763402E-46</c:v>
                </c:pt>
                <c:pt idx="9">
                  <c:v>3.0194243736592899E-40</c:v>
                </c:pt>
                <c:pt idx="10">
                  <c:v>1.4393487232117301E-34</c:v>
                </c:pt>
                <c:pt idx="11">
                  <c:v>2.4313824799978799E-29</c:v>
                </c:pt>
                <c:pt idx="12">
                  <c:v>1.45721669416547E-24</c:v>
                </c:pt>
                <c:pt idx="13">
                  <c:v>3.1036781474976902E-20</c:v>
                </c:pt>
                <c:pt idx="14">
                  <c:v>2.3541686429759801E-16</c:v>
                </c:pt>
                <c:pt idx="15">
                  <c:v>6.3778010107848801E-13</c:v>
                </c:pt>
                <c:pt idx="16">
                  <c:v>6.1966705258975896E-10</c:v>
                </c:pt>
                <c:pt idx="17">
                  <c:v>2.1722539714510701E-7</c:v>
                </c:pt>
                <c:pt idx="18">
                  <c:v>2.7729250700352901E-5</c:v>
                </c:pt>
                <c:pt idx="19">
                  <c:v>1.30846466860542E-3</c:v>
                </c:pt>
                <c:pt idx="20">
                  <c:v>2.3426853101589901E-2</c:v>
                </c:pt>
                <c:pt idx="21">
                  <c:v>0.16708271415228501</c:v>
                </c:pt>
                <c:pt idx="22">
                  <c:v>0.52237083770361004</c:v>
                </c:pt>
                <c:pt idx="23">
                  <c:v>0.85947582778773102</c:v>
                </c:pt>
                <c:pt idx="24">
                  <c:v>0.98212809331705098</c:v>
                </c:pt>
                <c:pt idx="25">
                  <c:v>0.99910092628820002</c:v>
                </c:pt>
                <c:pt idx="26">
                  <c:v>0.99998290183919802</c:v>
                </c:pt>
                <c:pt idx="27">
                  <c:v>0.99999988004850904</c:v>
                </c:pt>
                <c:pt idx="28">
                  <c:v>0.99999999969394404</c:v>
                </c:pt>
                <c:pt idx="29">
                  <c:v>0.999999999999718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1B01-4B9E-8AF3-B6DB9E1A6AC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Column3</c:v>
                </c:pt>
              </c:strCache>
            </c:strRef>
          </c:tx>
          <c:spPr>
            <a:ln w="571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Sheet1!$E$2:$E$62</c:f>
              <c:numCache>
                <c:formatCode>General</c:formatCode>
                <c:ptCount val="61"/>
                <c:pt idx="0">
                  <c:v>7.35684789888582E-48</c:v>
                </c:pt>
                <c:pt idx="1">
                  <c:v>6.9137877832096099E-44</c:v>
                </c:pt>
                <c:pt idx="2">
                  <c:v>4.3081225000760098E-40</c:v>
                </c:pt>
                <c:pt idx="3">
                  <c:v>1.7803096376662601E-36</c:v>
                </c:pt>
                <c:pt idx="4">
                  <c:v>4.8802212379188499E-33</c:v>
                </c:pt>
                <c:pt idx="5">
                  <c:v>8.8763999938454507E-30</c:v>
                </c:pt>
                <c:pt idx="6">
                  <c:v>1.0715784334363601E-26</c:v>
                </c:pt>
                <c:pt idx="7">
                  <c:v>8.5893658478245905E-24</c:v>
                </c:pt>
                <c:pt idx="8">
                  <c:v>4.5733910026551997E-21</c:v>
                </c:pt>
                <c:pt idx="9">
                  <c:v>1.6183899757492501E-18</c:v>
                </c:pt>
                <c:pt idx="10">
                  <c:v>3.80864862680313E-16</c:v>
                </c:pt>
                <c:pt idx="11">
                  <c:v>5.9653853654696804E-14</c:v>
                </c:pt>
                <c:pt idx="12">
                  <c:v>6.2244930939332898E-12</c:v>
                </c:pt>
                <c:pt idx="13">
                  <c:v>4.33205159819986E-10</c:v>
                </c:pt>
                <c:pt idx="14">
                  <c:v>2.0140999303843299E-8</c:v>
                </c:pt>
                <c:pt idx="15">
                  <c:v>6.2682263971207703E-7</c:v>
                </c:pt>
                <c:pt idx="16">
                  <c:v>1.3093466624001E-5</c:v>
                </c:pt>
                <c:pt idx="17">
                  <c:v>1.8424951588771199E-4</c:v>
                </c:pt>
                <c:pt idx="18">
                  <c:v>1.7556282423011099E-3</c:v>
                </c:pt>
                <c:pt idx="19">
                  <c:v>1.1411602310965999E-2</c:v>
                </c:pt>
                <c:pt idx="20">
                  <c:v>5.1157228511273301E-2</c:v>
                </c:pt>
                <c:pt idx="21">
                  <c:v>0.16082099421940299</c:v>
                </c:pt>
                <c:pt idx="22">
                  <c:v>0.36375363622310602</c:v>
                </c:pt>
                <c:pt idx="23">
                  <c:v>0.61569846584343602</c:v>
                </c:pt>
                <c:pt idx="24">
                  <c:v>0.82558177622289497</c:v>
                </c:pt>
                <c:pt idx="25">
                  <c:v>0.94288866655822401</c:v>
                </c:pt>
                <c:pt idx="26">
                  <c:v>0.98686309399466599</c:v>
                </c:pt>
                <c:pt idx="27">
                  <c:v>0.997913547293098</c:v>
                </c:pt>
                <c:pt idx="28">
                  <c:v>0.99977377336198403</c:v>
                </c:pt>
                <c:pt idx="29">
                  <c:v>0.99998338192674996</c:v>
                </c:pt>
                <c:pt idx="30">
                  <c:v>0.999999177341796</c:v>
                </c:pt>
                <c:pt idx="31">
                  <c:v>0.99999997265862195</c:v>
                </c:pt>
                <c:pt idx="32">
                  <c:v>0.999999999391608</c:v>
                </c:pt>
                <c:pt idx="33">
                  <c:v>0.99999999999095501</c:v>
                </c:pt>
                <c:pt idx="34">
                  <c:v>0.99999999999990996</c:v>
                </c:pt>
                <c:pt idx="35">
                  <c:v>0.999999999999999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1B01-4B9E-8AF3-B6DB9E1A6AC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Column4</c:v>
                </c:pt>
              </c:strCache>
            </c:strRef>
          </c:tx>
          <c:spPr>
            <a:ln w="571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Sheet1!$F$2:$F$62</c:f>
              <c:numCache>
                <c:formatCode>General</c:formatCode>
                <c:ptCount val="61"/>
                <c:pt idx="0">
                  <c:v>1.1054324828098501E-86</c:v>
                </c:pt>
                <c:pt idx="1">
                  <c:v>1.0550084887555699E-79</c:v>
                </c:pt>
                <c:pt idx="2">
                  <c:v>5.0552609649325799E-73</c:v>
                </c:pt>
                <c:pt idx="3">
                  <c:v>1.2163877156900899E-66</c:v>
                </c:pt>
                <c:pt idx="4">
                  <c:v>1.4700407035247201E-60</c:v>
                </c:pt>
                <c:pt idx="5">
                  <c:v>8.9251811474745402E-55</c:v>
                </c:pt>
                <c:pt idx="6">
                  <c:v>2.7230319869145799E-49</c:v>
                </c:pt>
                <c:pt idx="7">
                  <c:v>4.17612984164548E-44</c:v>
                </c:pt>
                <c:pt idx="8">
                  <c:v>3.2206448404921397E-39</c:v>
                </c:pt>
                <c:pt idx="9">
                  <c:v>1.2495451910995001E-34</c:v>
                </c:pt>
                <c:pt idx="10">
                  <c:v>2.4402419292416698E-30</c:v>
                </c:pt>
                <c:pt idx="11">
                  <c:v>2.40030749963802E-26</c:v>
                </c:pt>
                <c:pt idx="12">
                  <c:v>1.1901458246287101E-22</c:v>
                </c:pt>
                <c:pt idx="13">
                  <c:v>2.97759162110974E-19</c:v>
                </c:pt>
                <c:pt idx="14">
                  <c:v>3.7636627159446102E-16</c:v>
                </c:pt>
                <c:pt idx="15">
                  <c:v>2.4073939804339302E-13</c:v>
                </c:pt>
                <c:pt idx="16">
                  <c:v>7.8093334260598506E-11</c:v>
                </c:pt>
                <c:pt idx="17">
                  <c:v>1.28850296605529E-8</c:v>
                </c:pt>
                <c:pt idx="18">
                  <c:v>1.0857805489263201E-6</c:v>
                </c:pt>
                <c:pt idx="19">
                  <c:v>4.7006591088948197E-5</c:v>
                </c:pt>
                <c:pt idx="20">
                  <c:v>1.0548979073203E-3</c:v>
                </c:pt>
                <c:pt idx="21">
                  <c:v>1.24450398781363E-2</c:v>
                </c:pt>
                <c:pt idx="22">
                  <c:v>7.8992048768208895E-2</c:v>
                </c:pt>
                <c:pt idx="23">
                  <c:v>0.28073356590393</c:v>
                </c:pt>
                <c:pt idx="24">
                  <c:v>0.59892155969820304</c:v>
                </c:pt>
                <c:pt idx="25">
                  <c:v>0.86032419710563601</c:v>
                </c:pt>
                <c:pt idx="26">
                  <c:v>0.97212580911707402</c:v>
                </c:pt>
                <c:pt idx="27">
                  <c:v>0.99696723602484005</c:v>
                </c:pt>
                <c:pt idx="28">
                  <c:v>0.99982517910342095</c:v>
                </c:pt>
                <c:pt idx="29">
                  <c:v>0.99999475112639502</c:v>
                </c:pt>
                <c:pt idx="30">
                  <c:v>0.99999991878372196</c:v>
                </c:pt>
                <c:pt idx="31">
                  <c:v>0.99999999935685202</c:v>
                </c:pt>
                <c:pt idx="32">
                  <c:v>0.99999999999740596</c:v>
                </c:pt>
                <c:pt idx="33">
                  <c:v>0.999999999999995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1B01-4B9E-8AF3-B6DB9E1A6AC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Column5</c:v>
                </c:pt>
              </c:strCache>
            </c:strRef>
          </c:tx>
          <c:spPr>
            <a:ln w="571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Sheet1!$G$2:$G$62</c:f>
              <c:numCache>
                <c:formatCode>General</c:formatCode>
                <c:ptCount val="61"/>
                <c:pt idx="0">
                  <c:v>9.7573932793362902E-54</c:v>
                </c:pt>
                <c:pt idx="1">
                  <c:v>1.40841001611864E-49</c:v>
                </c:pt>
                <c:pt idx="2">
                  <c:v>1.36479725846537E-45</c:v>
                </c:pt>
                <c:pt idx="3">
                  <c:v>8.8801477892486E-42</c:v>
                </c:pt>
                <c:pt idx="4">
                  <c:v>3.8802894157923899E-38</c:v>
                </c:pt>
                <c:pt idx="5">
                  <c:v>1.1389120564302499E-34</c:v>
                </c:pt>
                <c:pt idx="6">
                  <c:v>2.2459618762956198E-31</c:v>
                </c:pt>
                <c:pt idx="7">
                  <c:v>2.9766052302693501E-28</c:v>
                </c:pt>
                <c:pt idx="8">
                  <c:v>2.6520857855222998E-25</c:v>
                </c:pt>
                <c:pt idx="9">
                  <c:v>1.5891581527529001E-22</c:v>
                </c:pt>
                <c:pt idx="10">
                  <c:v>6.4070301343300597E-20</c:v>
                </c:pt>
                <c:pt idx="11">
                  <c:v>1.7389720728182E-17</c:v>
                </c:pt>
                <c:pt idx="12">
                  <c:v>3.1795148644575498E-15</c:v>
                </c:pt>
                <c:pt idx="13">
                  <c:v>3.9193376485407502E-13</c:v>
                </c:pt>
                <c:pt idx="14">
                  <c:v>3.2605037410636201E-11</c:v>
                </c:pt>
                <c:pt idx="15">
                  <c:v>1.8328547974959599E-9</c:v>
                </c:pt>
                <c:pt idx="16">
                  <c:v>6.9734904841468594E-8</c:v>
                </c:pt>
                <c:pt idx="17">
                  <c:v>1.79960269865181E-6</c:v>
                </c:pt>
                <c:pt idx="18">
                  <c:v>3.1589588140031602E-5</c:v>
                </c:pt>
                <c:pt idx="19">
                  <c:v>3.7865534917388603E-4</c:v>
                </c:pt>
                <c:pt idx="20">
                  <c:v>3.1163953243129299E-3</c:v>
                </c:pt>
                <c:pt idx="21">
                  <c:v>1.77499710165843E-2</c:v>
                </c:pt>
                <c:pt idx="22">
                  <c:v>7.0788728701944997E-2</c:v>
                </c:pt>
                <c:pt idx="23">
                  <c:v>0.20121905818689001</c:v>
                </c:pt>
                <c:pt idx="24">
                  <c:v>0.41893936070679499</c:v>
                </c:pt>
                <c:pt idx="25">
                  <c:v>0.66569614235110797</c:v>
                </c:pt>
                <c:pt idx="26">
                  <c:v>0.85559296892129799</c:v>
                </c:pt>
                <c:pt idx="27">
                  <c:v>0.95480975624450004</c:v>
                </c:pt>
                <c:pt idx="28">
                  <c:v>0.989992358548896</c:v>
                </c:pt>
                <c:pt idx="29">
                  <c:v>0.99845544421865096</c:v>
                </c:pt>
                <c:pt idx="30">
                  <c:v>0.99983554408831699</c:v>
                </c:pt>
                <c:pt idx="31">
                  <c:v>0.99998800314813396</c:v>
                </c:pt>
                <c:pt idx="32">
                  <c:v>0.99999940329961701</c:v>
                </c:pt>
                <c:pt idx="33">
                  <c:v>0.99999997983462596</c:v>
                </c:pt>
                <c:pt idx="34">
                  <c:v>0.999999999538147</c:v>
                </c:pt>
                <c:pt idx="35">
                  <c:v>0.99999999999284495</c:v>
                </c:pt>
                <c:pt idx="36">
                  <c:v>0.99999999999992495</c:v>
                </c:pt>
                <c:pt idx="37">
                  <c:v>0.999999999999999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1B01-4B9E-8AF3-B6DB9E1A6AC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Column6</c:v>
                </c:pt>
              </c:strCache>
            </c:strRef>
          </c:tx>
          <c:spPr>
            <a:ln w="571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Sheet1!$H$2:$H$62</c:f>
              <c:numCache>
                <c:formatCode>General</c:formatCode>
                <c:ptCount val="61"/>
                <c:pt idx="0">
                  <c:v>8.4361816427831005E-293</c:v>
                </c:pt>
                <c:pt idx="1">
                  <c:v>5.1472155099414302E-270</c:v>
                </c:pt>
                <c:pt idx="2">
                  <c:v>3.6938555968222803E-248</c:v>
                </c:pt>
                <c:pt idx="3">
                  <c:v>3.1184246772649302E-227</c:v>
                </c:pt>
                <c:pt idx="4">
                  <c:v>3.0975211941034298E-207</c:v>
                </c:pt>
                <c:pt idx="5">
                  <c:v>3.6207949892726301E-188</c:v>
                </c:pt>
                <c:pt idx="6">
                  <c:v>4.9820080542560803E-170</c:v>
                </c:pt>
                <c:pt idx="7">
                  <c:v>8.0710883551849204E-153</c:v>
                </c:pt>
                <c:pt idx="8">
                  <c:v>1.5400083731104901E-136</c:v>
                </c:pt>
                <c:pt idx="9">
                  <c:v>3.4620871071495098E-121</c:v>
                </c:pt>
                <c:pt idx="10">
                  <c:v>9.1741997884542797E-107</c:v>
                </c:pt>
                <c:pt idx="11">
                  <c:v>2.8671086219467798E-93</c:v>
                </c:pt>
                <c:pt idx="12">
                  <c:v>1.0574181650902699E-80</c:v>
                </c:pt>
                <c:pt idx="13">
                  <c:v>4.6059926339979899E-69</c:v>
                </c:pt>
                <c:pt idx="14">
                  <c:v>2.37197167971115E-58</c:v>
                </c:pt>
                <c:pt idx="15">
                  <c:v>1.44598255931257E-48</c:v>
                </c:pt>
                <c:pt idx="16">
                  <c:v>1.04523121445378E-39</c:v>
                </c:pt>
                <c:pt idx="17">
                  <c:v>8.9791217968679396E-32</c:v>
                </c:pt>
                <c:pt idx="18">
                  <c:v>9.1955356273204609E-25</c:v>
                </c:pt>
                <c:pt idx="19">
                  <c:v>1.1276602785352499E-18</c:v>
                </c:pt>
                <c:pt idx="20">
                  <c:v>1.6670517388568101E-13</c:v>
                </c:pt>
                <c:pt idx="21">
                  <c:v>3.00285911988689E-9</c:v>
                </c:pt>
                <c:pt idx="22">
                  <c:v>6.7134031736894098E-6</c:v>
                </c:pt>
                <c:pt idx="23">
                  <c:v>1.92949678322404E-3</c:v>
                </c:pt>
                <c:pt idx="24">
                  <c:v>7.6949098601708898E-2</c:v>
                </c:pt>
                <c:pt idx="25">
                  <c:v>0.51502488424077997</c:v>
                </c:pt>
                <c:pt idx="26">
                  <c:v>0.93335299182226905</c:v>
                </c:pt>
                <c:pt idx="27">
                  <c:v>0.99848562714924305</c:v>
                </c:pt>
                <c:pt idx="28">
                  <c:v>0.99999525266047495</c:v>
                </c:pt>
                <c:pt idx="29">
                  <c:v>0.99999999809155904</c:v>
                </c:pt>
                <c:pt idx="30">
                  <c:v>0.99999999999990496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1B01-4B9E-8AF3-B6DB9E1A6AC0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Column7</c:v>
                </c:pt>
              </c:strCache>
            </c:strRef>
          </c:tx>
          <c:spPr>
            <a:ln w="571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Sheet1!$I$2:$I$62</c:f>
              <c:numCache>
                <c:formatCode>General</c:formatCode>
                <c:ptCount val="61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2.7206911156218799E-291</c:v>
                </c:pt>
                <c:pt idx="10">
                  <c:v>5.9479686870232803E-259</c:v>
                </c:pt>
                <c:pt idx="11">
                  <c:v>1.57641898042144E-228</c:v>
                </c:pt>
                <c:pt idx="12">
                  <c:v>5.0676353549364402E-200</c:v>
                </c:pt>
                <c:pt idx="13">
                  <c:v>1.9771229477313401E-173</c:v>
                </c:pt>
                <c:pt idx="14">
                  <c:v>9.3687497664408492E-149</c:v>
                </c:pt>
                <c:pt idx="15">
                  <c:v>5.3970421029160203E-126</c:v>
                </c:pt>
                <c:pt idx="16">
                  <c:v>3.7841987759739403E-105</c:v>
                </c:pt>
                <c:pt idx="17">
                  <c:v>3.2345172123006298E-86</c:v>
                </c:pt>
                <c:pt idx="18">
                  <c:v>3.3772288216376701E-69</c:v>
                </c:pt>
                <c:pt idx="19">
                  <c:v>4.31977954199997E-54</c:v>
                </c:pt>
                <c:pt idx="20">
                  <c:v>6.7963292647368405E-41</c:v>
                </c:pt>
                <c:pt idx="21">
                  <c:v>1.3232255201928899E-29</c:v>
                </c:pt>
                <c:pt idx="22">
                  <c:v>3.2190608936994102E-20</c:v>
                </c:pt>
                <c:pt idx="23">
                  <c:v>9.9492631178298504E-13</c:v>
                </c:pt>
                <c:pt idx="24">
                  <c:v>4.0348066749841398E-7</c:v>
                </c:pt>
                <c:pt idx="25">
                  <c:v>0.03</c:v>
                </c:pt>
                <c:pt idx="26">
                  <c:v>0.23249869475556001</c:v>
                </c:pt>
                <c:pt idx="27">
                  <c:v>0.91479288427034999</c:v>
                </c:pt>
                <c:pt idx="28">
                  <c:v>0.99974207758363698</c:v>
                </c:pt>
                <c:pt idx="29">
                  <c:v>0.99999998754560404</c:v>
                </c:pt>
                <c:pt idx="30">
                  <c:v>0.99999999999999201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1B01-4B9E-8AF3-B6DB9E1A6AC0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Column8</c:v>
                </c:pt>
              </c:strCache>
            </c:strRef>
          </c:tx>
          <c:spPr>
            <a:ln w="571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Sheet1!$J$2:$J$62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1B01-4B9E-8AF3-B6DB9E1A6AC0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Column9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Sheet1!$K$2:$K$62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1B01-4B9E-8AF3-B6DB9E1A6AC0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Column10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Sheet1!$L$2:$L$62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1B01-4B9E-8AF3-B6DB9E1A6AC0}"/>
            </c:ext>
          </c:extLst>
        </c:ser>
        <c:ser>
          <c:idx val="11"/>
          <c:order val="11"/>
          <c:tx>
            <c:strRef>
              <c:f>Sheet1!$M$1</c:f>
              <c:strCache>
                <c:ptCount val="1"/>
                <c:pt idx="0">
                  <c:v>Column11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Sheet1!$M$2:$M$62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1B01-4B9E-8AF3-B6DB9E1A6AC0}"/>
            </c:ext>
          </c:extLst>
        </c:ser>
        <c:ser>
          <c:idx val="12"/>
          <c:order val="12"/>
          <c:tx>
            <c:strRef>
              <c:f>Sheet1!$N$1</c:f>
              <c:strCache>
                <c:ptCount val="1"/>
                <c:pt idx="0">
                  <c:v>Column12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Sheet1!$N$2:$N$62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C-1B01-4B9E-8AF3-B6DB9E1A6AC0}"/>
            </c:ext>
          </c:extLst>
        </c:ser>
        <c:ser>
          <c:idx val="13"/>
          <c:order val="13"/>
          <c:tx>
            <c:strRef>
              <c:f>Sheet1!$O$1</c:f>
              <c:strCache>
                <c:ptCount val="1"/>
                <c:pt idx="0">
                  <c:v>Column13</c:v>
                </c:pt>
              </c:strCache>
            </c:strRef>
          </c:tx>
          <c:spPr>
            <a:ln w="19050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Sheet1!$O$2:$O$62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D-1B01-4B9E-8AF3-B6DB9E1A6AC0}"/>
            </c:ext>
          </c:extLst>
        </c:ser>
        <c:ser>
          <c:idx val="14"/>
          <c:order val="14"/>
          <c:tx>
            <c:strRef>
              <c:f>Sheet1!$P$1</c:f>
              <c:strCache>
                <c:ptCount val="1"/>
                <c:pt idx="0">
                  <c:v>Column14</c:v>
                </c:pt>
              </c:strCache>
            </c:strRef>
          </c:tx>
          <c:spPr>
            <a:ln w="19050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Sheet1!$P$2:$P$62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E-1B01-4B9E-8AF3-B6DB9E1A6AC0}"/>
            </c:ext>
          </c:extLst>
        </c:ser>
        <c:ser>
          <c:idx val="15"/>
          <c:order val="15"/>
          <c:tx>
            <c:strRef>
              <c:f>Sheet1!$Q$1</c:f>
              <c:strCache>
                <c:ptCount val="1"/>
                <c:pt idx="0">
                  <c:v>Column15</c:v>
                </c:pt>
              </c:strCache>
            </c:strRef>
          </c:tx>
          <c:spPr>
            <a:ln w="19050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Sheet1!$Q$2:$Q$62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F-1B01-4B9E-8AF3-B6DB9E1A6AC0}"/>
            </c:ext>
          </c:extLst>
        </c:ser>
        <c:ser>
          <c:idx val="16"/>
          <c:order val="16"/>
          <c:tx>
            <c:strRef>
              <c:f>Sheet1!$R$1</c:f>
              <c:strCache>
                <c:ptCount val="1"/>
                <c:pt idx="0">
                  <c:v>Column16</c:v>
                </c:pt>
              </c:strCache>
            </c:strRef>
          </c:tx>
          <c:spPr>
            <a:ln w="19050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Sheet1!$R$2:$R$62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0-1B01-4B9E-8AF3-B6DB9E1A6AC0}"/>
            </c:ext>
          </c:extLst>
        </c:ser>
        <c:ser>
          <c:idx val="17"/>
          <c:order val="17"/>
          <c:tx>
            <c:strRef>
              <c:f>Sheet1!$S$1</c:f>
              <c:strCache>
                <c:ptCount val="1"/>
                <c:pt idx="0">
                  <c:v>Column17</c:v>
                </c:pt>
              </c:strCache>
            </c:strRef>
          </c:tx>
          <c:spPr>
            <a:ln w="19050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Sheet1!$S$2:$S$62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1-1B01-4B9E-8AF3-B6DB9E1A6AC0}"/>
            </c:ext>
          </c:extLst>
        </c:ser>
        <c:ser>
          <c:idx val="18"/>
          <c:order val="18"/>
          <c:tx>
            <c:strRef>
              <c:f>Sheet1!$T$1</c:f>
              <c:strCache>
                <c:ptCount val="1"/>
                <c:pt idx="0">
                  <c:v>Column18</c:v>
                </c:pt>
              </c:strCache>
            </c:strRef>
          </c:tx>
          <c:spPr>
            <a:ln w="19050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Sheet1!$A$2:$A$62</c:f>
              <c:numCache>
                <c:formatCode>General</c:formatCode>
                <c:ptCount val="61"/>
                <c:pt idx="0">
                  <c:v>0.25600000000000001</c:v>
                </c:pt>
                <c:pt idx="1">
                  <c:v>0.32</c:v>
                </c:pt>
                <c:pt idx="2">
                  <c:v>0.38400000000000001</c:v>
                </c:pt>
                <c:pt idx="3">
                  <c:v>0.44800000000000001</c:v>
                </c:pt>
                <c:pt idx="4">
                  <c:v>0.51200000000000001</c:v>
                </c:pt>
                <c:pt idx="5">
                  <c:v>0.57599999999999896</c:v>
                </c:pt>
                <c:pt idx="6">
                  <c:v>0.64</c:v>
                </c:pt>
                <c:pt idx="7">
                  <c:v>0.70399999999999896</c:v>
                </c:pt>
                <c:pt idx="8">
                  <c:v>0.76800000000000002</c:v>
                </c:pt>
                <c:pt idx="9">
                  <c:v>0.83199999999999896</c:v>
                </c:pt>
                <c:pt idx="10">
                  <c:v>0.89600000000000002</c:v>
                </c:pt>
                <c:pt idx="11">
                  <c:v>0.95999999999999897</c:v>
                </c:pt>
                <c:pt idx="12">
                  <c:v>1.024</c:v>
                </c:pt>
                <c:pt idx="13">
                  <c:v>1.0880000000000001</c:v>
                </c:pt>
                <c:pt idx="14">
                  <c:v>1.1519999999999899</c:v>
                </c:pt>
                <c:pt idx="15">
                  <c:v>1.21599999999999</c:v>
                </c:pt>
                <c:pt idx="16">
                  <c:v>1.28</c:v>
                </c:pt>
                <c:pt idx="17">
                  <c:v>1.3440000000000001</c:v>
                </c:pt>
                <c:pt idx="18">
                  <c:v>1.407999999999989</c:v>
                </c:pt>
                <c:pt idx="19">
                  <c:v>1.47199999999999</c:v>
                </c:pt>
                <c:pt idx="20">
                  <c:v>1.536</c:v>
                </c:pt>
                <c:pt idx="21">
                  <c:v>1.6</c:v>
                </c:pt>
                <c:pt idx="22">
                  <c:v>1.6639999999999899</c:v>
                </c:pt>
                <c:pt idx="23">
                  <c:v>1.72799999999999</c:v>
                </c:pt>
                <c:pt idx="24">
                  <c:v>1.792</c:v>
                </c:pt>
                <c:pt idx="25">
                  <c:v>1.8560000000000001</c:v>
                </c:pt>
                <c:pt idx="26">
                  <c:v>1.919999999999989</c:v>
                </c:pt>
                <c:pt idx="27">
                  <c:v>1.98399999999999</c:v>
                </c:pt>
                <c:pt idx="28">
                  <c:v>2.048</c:v>
                </c:pt>
                <c:pt idx="29">
                  <c:v>2.1120000000000001</c:v>
                </c:pt>
                <c:pt idx="30">
                  <c:v>2.1760000000000002</c:v>
                </c:pt>
                <c:pt idx="31">
                  <c:v>2.2400000000000002</c:v>
                </c:pt>
                <c:pt idx="32">
                  <c:v>2.3039999999999901</c:v>
                </c:pt>
                <c:pt idx="33">
                  <c:v>2.3679999999999901</c:v>
                </c:pt>
                <c:pt idx="34">
                  <c:v>2.4319999999999902</c:v>
                </c:pt>
                <c:pt idx="35">
                  <c:v>2.495999999999988</c:v>
                </c:pt>
                <c:pt idx="36">
                  <c:v>2.56</c:v>
                </c:pt>
                <c:pt idx="37">
                  <c:v>2.6240000000000001</c:v>
                </c:pt>
                <c:pt idx="38">
                  <c:v>2.6880000000000002</c:v>
                </c:pt>
                <c:pt idx="39">
                  <c:v>2.75199999999999</c:v>
                </c:pt>
                <c:pt idx="40">
                  <c:v>2.8159999999999901</c:v>
                </c:pt>
                <c:pt idx="41">
                  <c:v>2.8799999999999901</c:v>
                </c:pt>
                <c:pt idx="42">
                  <c:v>2.9439999999999902</c:v>
                </c:pt>
                <c:pt idx="43">
                  <c:v>3.008</c:v>
                </c:pt>
                <c:pt idx="44">
                  <c:v>3.0720000000000001</c:v>
                </c:pt>
                <c:pt idx="45">
                  <c:v>3.1360000000000001</c:v>
                </c:pt>
                <c:pt idx="46">
                  <c:v>3.2</c:v>
                </c:pt>
                <c:pt idx="47">
                  <c:v>3.26399999999999</c:v>
                </c:pt>
                <c:pt idx="48">
                  <c:v>3.3279999999999901</c:v>
                </c:pt>
                <c:pt idx="49">
                  <c:v>3.3919999999999901</c:v>
                </c:pt>
                <c:pt idx="50">
                  <c:v>3.4559999999999902</c:v>
                </c:pt>
                <c:pt idx="51">
                  <c:v>3.52</c:v>
                </c:pt>
                <c:pt idx="52">
                  <c:v>3.5840000000000001</c:v>
                </c:pt>
                <c:pt idx="53">
                  <c:v>3.6480000000000001</c:v>
                </c:pt>
                <c:pt idx="54">
                  <c:v>3.7120000000000002</c:v>
                </c:pt>
                <c:pt idx="55">
                  <c:v>3.77599999999999</c:v>
                </c:pt>
                <c:pt idx="56">
                  <c:v>3.8399999999999901</c:v>
                </c:pt>
                <c:pt idx="57">
                  <c:v>3.9039999999999901</c:v>
                </c:pt>
                <c:pt idx="58">
                  <c:v>3.9679999999999902</c:v>
                </c:pt>
                <c:pt idx="59">
                  <c:v>4.032</c:v>
                </c:pt>
                <c:pt idx="60">
                  <c:v>4.0960000000000001</c:v>
                </c:pt>
              </c:numCache>
            </c:numRef>
          </c:xVal>
          <c:yVal>
            <c:numRef>
              <c:f>Sheet1!$T$2:$T$62</c:f>
              <c:numCache>
                <c:formatCode>General</c:formatCode>
                <c:ptCount val="61"/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2-1B01-4B9E-8AF3-B6DB9E1A6A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7436768"/>
        <c:axId val="-2127434192"/>
      </c:scatterChart>
      <c:valAx>
        <c:axId val="-2127436768"/>
        <c:scaling>
          <c:orientation val="minMax"/>
          <c:max val="2"/>
          <c:min val="1.5"/>
        </c:scaling>
        <c:delete val="1"/>
        <c:axPos val="b"/>
        <c:numFmt formatCode="#,##0" sourceLinked="0"/>
        <c:majorTickMark val="out"/>
        <c:minorTickMark val="none"/>
        <c:tickLblPos val="nextTo"/>
        <c:crossAx val="-2127434192"/>
        <c:crosses val="autoZero"/>
        <c:crossBetween val="midCat"/>
      </c:valAx>
      <c:valAx>
        <c:axId val="-2127434192"/>
        <c:scaling>
          <c:orientation val="minMax"/>
          <c:max val="1.01"/>
          <c:min val="-0.01"/>
        </c:scaling>
        <c:delete val="1"/>
        <c:axPos val="l"/>
        <c:numFmt formatCode="#,##0.00" sourceLinked="0"/>
        <c:majorTickMark val="out"/>
        <c:minorTickMark val="none"/>
        <c:tickLblPos val="nextTo"/>
        <c:crossAx val="-2127436768"/>
        <c:crosses val="autoZero"/>
        <c:crossBetween val="midCat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9BF3-6316-40F5-8F10-980B46B5A86B}" type="datetimeFigureOut">
              <a:rPr lang="en-US" smtClean="0"/>
              <a:t>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676A0-33B1-4B4B-B1AA-B0B917FC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02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 Minute</a:t>
            </a:r>
            <a:r>
              <a:rPr lang="en-US" baseline="0" dirty="0"/>
              <a:t> talk 5 minute questions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Hello, my name is Jeremie Kim and I will be presenting D-</a:t>
            </a:r>
            <a:r>
              <a:rPr lang="en-US" baseline="0" dirty="0" err="1"/>
              <a:t>RaNGe</a:t>
            </a:r>
            <a:r>
              <a:rPr lang="en-US" baseline="0" dirty="0"/>
              <a:t>: a mechanism that uses commodity DRAM devices to generate true random numbers with low latency and high throughput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66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[CLICK]</a:t>
            </a:r>
            <a:r>
              <a:rPr lang="en-US" b="0" dirty="0"/>
              <a:t> Each DRAM bank is hierarchically organized into subarrays. </a:t>
            </a:r>
            <a:r>
              <a:rPr lang="en-US" b="1" dirty="0"/>
              <a:t>[CLICK]</a:t>
            </a:r>
            <a:r>
              <a:rPr lang="en-US" b="0" dirty="0"/>
              <a:t>  Each circle in the cartoon represents a single DRAM cell. </a:t>
            </a:r>
            <a:r>
              <a:rPr lang="en-US" b="1" dirty="0"/>
              <a:t>[CLICK]</a:t>
            </a:r>
            <a:r>
              <a:rPr lang="en-US" b="0" dirty="0"/>
              <a:t> columns of DRAM cells in a subarray are connected with a wire referred to as a local </a:t>
            </a:r>
            <a:r>
              <a:rPr lang="en-US" b="0" dirty="0" err="1"/>
              <a:t>bitline</a:t>
            </a:r>
            <a:r>
              <a:rPr lang="en-US" b="0" dirty="0"/>
              <a:t>. </a:t>
            </a:r>
            <a:r>
              <a:rPr lang="en-US" b="1" dirty="0"/>
              <a:t>[CLICK]</a:t>
            </a:r>
            <a:r>
              <a:rPr lang="en-US" b="0" dirty="0"/>
              <a:t> and rows of DRAM cells are connected with a wire referred to as a </a:t>
            </a:r>
            <a:r>
              <a:rPr lang="en-US" b="0" dirty="0" err="1"/>
              <a:t>wordline</a:t>
            </a:r>
            <a:r>
              <a:rPr lang="en-US" b="0" dirty="0"/>
              <a:t>, and </a:t>
            </a:r>
            <a:r>
              <a:rPr lang="en-US" b="1" dirty="0"/>
              <a:t>[CLICK]</a:t>
            </a:r>
            <a:r>
              <a:rPr lang="en-US" b="0" dirty="0"/>
              <a:t> a row of DRAM cells is called a DRAM row. </a:t>
            </a:r>
            <a:r>
              <a:rPr lang="en-US" b="1" dirty="0"/>
              <a:t>[CLICK]</a:t>
            </a:r>
            <a:r>
              <a:rPr lang="en-US" b="0" dirty="0"/>
              <a:t> at the peripherals of the core cell arrays are a local row decoder, which selects the row to read and write to, and a local row-buffer which amplifies the data that is stored in the cell to an I/O readable value. </a:t>
            </a:r>
            <a:r>
              <a:rPr lang="en-US" b="1" dirty="0"/>
              <a:t>[CLICK]</a:t>
            </a:r>
            <a:r>
              <a:rPr lang="en-US" b="0" dirty="0"/>
              <a:t> DRAM is comprised of many subarrays which are often composed of 512 to 1024 rows. Further peripherals exist containing  groups of subarrays called </a:t>
            </a:r>
            <a:r>
              <a:rPr lang="en-US" b="1" dirty="0"/>
              <a:t>[CLICK]</a:t>
            </a:r>
            <a:r>
              <a:rPr lang="en-US" b="0" dirty="0"/>
              <a:t> a bank. The global row decoder selects the local row decoder that will drive the </a:t>
            </a:r>
            <a:r>
              <a:rPr lang="en-US" b="0" dirty="0" err="1"/>
              <a:t>wordline</a:t>
            </a:r>
            <a:r>
              <a:rPr lang="en-US" b="0" dirty="0"/>
              <a:t>, and global row buffer aids in the transfer of data to and from the CPU. A DRAM device is comprised of several banks, and each bank can be accessed independently </a:t>
            </a:r>
            <a:r>
              <a:rPr lang="en-US" b="1" dirty="0"/>
              <a:t>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35-BBE5-BC45-93FB-2CABE2AD61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59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how DRAM operates in the scope of a single subarray. </a:t>
            </a:r>
            <a:r>
              <a:rPr lang="en-US" b="1" dirty="0"/>
              <a:t>[CLICK] </a:t>
            </a:r>
            <a:r>
              <a:rPr lang="en-US" b="0" dirty="0"/>
              <a:t>Because memory controllers typically access DRAM at the granularity of a cache line, we combine consecutive, aligned DRAM cells as cache lines in our diagram. </a:t>
            </a:r>
            <a:r>
              <a:rPr lang="en-US" b="1" dirty="0"/>
              <a:t>[CLICK] </a:t>
            </a:r>
            <a:r>
              <a:rPr lang="en-US" b="0" dirty="0"/>
              <a:t>First, we activate the first row, which </a:t>
            </a:r>
            <a:r>
              <a:rPr lang="en-US" b="1" dirty="0"/>
              <a:t>[CLICK]</a:t>
            </a:r>
            <a:r>
              <a:rPr lang="en-US" b="0" dirty="0"/>
              <a:t> copies the entire rows' data into the row buffer. At this point, we can </a:t>
            </a:r>
            <a:r>
              <a:rPr lang="en-US" b="1" dirty="0"/>
              <a:t>[CLICK] </a:t>
            </a:r>
            <a:r>
              <a:rPr lang="en-US" b="0" dirty="0"/>
              <a:t>read our data at the granularity </a:t>
            </a:r>
            <a:r>
              <a:rPr lang="en-US" b="1" dirty="0"/>
              <a:t>[CLICK] </a:t>
            </a:r>
            <a:r>
              <a:rPr lang="en-US" b="0" dirty="0"/>
              <a:t>of cache lines within the </a:t>
            </a:r>
            <a:r>
              <a:rPr lang="en-US" b="1" dirty="0"/>
              <a:t>[CLICK] </a:t>
            </a:r>
            <a:r>
              <a:rPr lang="en-US" b="0" dirty="0"/>
              <a:t>activated or opened row. When we want to access data on another row, we must </a:t>
            </a:r>
            <a:r>
              <a:rPr lang="en-US" b="0" dirty="0" err="1"/>
              <a:t>precharge</a:t>
            </a:r>
            <a:r>
              <a:rPr lang="en-US" b="0" dirty="0"/>
              <a:t> </a:t>
            </a:r>
            <a:r>
              <a:rPr lang="en-US" b="1" dirty="0"/>
              <a:t>[CLICK] </a:t>
            </a:r>
            <a:r>
              <a:rPr lang="en-US" b="0" dirty="0"/>
              <a:t>the currently opened row, which prepares the row buffer for copying data from another row. We can now </a:t>
            </a:r>
            <a:r>
              <a:rPr lang="en-US" b="1" dirty="0"/>
              <a:t>[CLICK] </a:t>
            </a:r>
            <a:r>
              <a:rPr lang="en-US" b="0" dirty="0"/>
              <a:t>activate the second row, before reading data from it </a:t>
            </a:r>
            <a:r>
              <a:rPr lang="en-US" b="1" dirty="0"/>
              <a:t>[CLICK][CLICK][CLICK]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1FA935-BBE5-BC45-93FB-2CABE2AD61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63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Now Lets take a deeper look at the circuitry to understand access latency failures.</a:t>
            </a:r>
          </a:p>
          <a:p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DRAM cell holds its data as charge in a capacitor and and the access transistor gates reads and writes to the cell data. The data gets read out by the sense amplifier via the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bitline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when the access transistor is enabled.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[CLICK][CLICK]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Initially the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bitline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kept at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Vdd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/2.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the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wordline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driven high or activated,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capacitor begins to share charge with the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bitline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The sense amplifier is then enabled and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voltage differential on the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bitline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amplified to an I/O readable value.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order to ensure correctness of operation, the memory controller can only read data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tRCD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after the activation.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could read this data earlier, when it reaches a readable voltage threshold (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Vmin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),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we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want to make sure that there is enough </a:t>
            </a:r>
            <a:r>
              <a:rPr lang="en-US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guardband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such that other cells that may be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weaker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due to process variatio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will not fail when accessed </a:t>
            </a:r>
            <a:r>
              <a:rPr lang="en-US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tRCD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time after activation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highlight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refer to varying degrees of strengths of cells in terms of how early they reach the readable voltage threshold.</a:t>
            </a:r>
            <a:endParaRPr lang="en-US" sz="1200" b="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62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we are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read with a 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tRCD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reduced below manufacturer-recommended values, we begin to induce latency failures in the weaker cell.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Cells that are read when their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bitline’s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voltage is lower than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Vmin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have a probability of failure. And this probability increases as you read further below the voltage threshold.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40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leads to our key idea.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7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key idea is to reduce DRAM read access latency below the reliable datasheet specification values using software-only system calls in order to exploit the resulting error patterns as true random numbers</a:t>
            </a: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find that the probability that a cell will result in a latency failure due to a reduced-</a:t>
            </a:r>
            <a:r>
              <a:rPr lang="en-US" sz="1200" b="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tRCD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access, is inherently related to random process variation from manufacturing</a:t>
            </a:r>
            <a:r>
              <a:rPr lang="en-US" sz="12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[CLICK]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knowledge enables us to provide random values by observing DRAM cells’ latency failure probabilities.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Here is a cartoon showing the manufacturing variation across a region of DRAM. When accessed with a reduced timing parameter,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cells have a high percentage chance of failing, while others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[CLICK]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a low percentage chance of failing.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86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Key Idea is to extract random values by sampling those DRAM cells that fail truly randomly and using the resulting data as random data.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654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[CLICK] </a:t>
            </a:r>
            <a:r>
              <a:rPr lang="en-US" b="0" dirty="0"/>
              <a:t>we first identify all DRAM cells that fail randomly when accessed with a reduced </a:t>
            </a:r>
            <a:r>
              <a:rPr lang="en-US" b="0" dirty="0" err="1"/>
              <a:t>tRCD</a:t>
            </a:r>
            <a:r>
              <a:rPr lang="en-US" b="0" dirty="0"/>
              <a:t>, and we refer to these as RNG cells. </a:t>
            </a:r>
            <a:r>
              <a:rPr lang="en-US" b="1" dirty="0"/>
              <a:t>[CLICK]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When accessing an RNG cell with a reduced </a:t>
            </a:r>
            <a:r>
              <a:rPr lang="en-US" b="0" baseline="0" dirty="0" err="1"/>
              <a:t>tRCD</a:t>
            </a:r>
            <a:r>
              <a:rPr lang="en-US" b="0" baseline="0" dirty="0"/>
              <a:t>, the values read will be truly random values and we can directly use the output as such </a:t>
            </a:r>
          </a:p>
          <a:p>
            <a:endParaRPr lang="en-US" b="0" baseline="0" dirty="0"/>
          </a:p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35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[CLICK]</a:t>
            </a:r>
            <a:r>
              <a:rPr lang="en-US" b="0" dirty="0"/>
              <a:t> to identify RNG cells, we first extract one million values that we will refer to as a bitstream from each DRAM cell.</a:t>
            </a:r>
          </a:p>
          <a:p>
            <a:r>
              <a:rPr lang="en-US" b="1" baseline="0" dirty="0"/>
              <a:t>[CLICK]</a:t>
            </a:r>
            <a:r>
              <a:rPr lang="en-US" b="0" baseline="0" dirty="0"/>
              <a:t> We then classify each DRAM cell whose output passes the NIST statistical test suite for randomness as RNG cells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the NIST test suite includes tests for:</a:t>
            </a:r>
          </a:p>
          <a:p>
            <a:r>
              <a:rPr lang="en-US" b="1" baseline="0" dirty="0"/>
              <a:t>[CLICK]</a:t>
            </a:r>
            <a:r>
              <a:rPr lang="en-US" b="0" baseline="0" dirty="0"/>
              <a:t> unbiased output of 1’s and 0’s across the entire bitstream</a:t>
            </a:r>
          </a:p>
          <a:p>
            <a:r>
              <a:rPr lang="en-US" b="1" baseline="0" dirty="0"/>
              <a:t>[CLICK]</a:t>
            </a:r>
            <a:r>
              <a:rPr lang="en-US" b="0" baseline="0" dirty="0"/>
              <a:t> unbiased output within smaller segments of the bitstream </a:t>
            </a:r>
          </a:p>
          <a:p>
            <a:r>
              <a:rPr lang="en-US" b="1" baseline="0" dirty="0"/>
              <a:t>[CLICK]</a:t>
            </a:r>
            <a:r>
              <a:rPr lang="en-US" b="0" baseline="0" dirty="0"/>
              <a:t> a limited number of uninterrupted sequences of identical bits </a:t>
            </a:r>
          </a:p>
          <a:p>
            <a:r>
              <a:rPr lang="en-US" b="1" baseline="0" dirty="0"/>
              <a:t>[CLICK]</a:t>
            </a:r>
            <a:r>
              <a:rPr lang="en-US" b="0" baseline="0" dirty="0"/>
              <a:t> etc. </a:t>
            </a:r>
            <a:r>
              <a:rPr lang="en-US" b="1" baseline="0" dirty="0"/>
              <a:t>[CLICK][CLICK][CLICK]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791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[CLICK] </a:t>
            </a:r>
            <a:r>
              <a:rPr lang="en-US" b="0" dirty="0"/>
              <a:t>To maximize the bits that are accessed immediately following an activation, we alternate accesses to distinct rows in a bank. </a:t>
            </a:r>
          </a:p>
          <a:p>
            <a:r>
              <a:rPr lang="en-US" b="1" dirty="0"/>
              <a:t>[CLICK]</a:t>
            </a:r>
            <a:r>
              <a:rPr lang="en-US" b="0" dirty="0"/>
              <a:t> This access pattern quickly generates </a:t>
            </a:r>
            <a:r>
              <a:rPr lang="en-US" b="0" dirty="0" err="1"/>
              <a:t>tRCD</a:t>
            </a:r>
            <a:r>
              <a:rPr lang="en-US" b="0" dirty="0"/>
              <a:t> failures within cache lines in two rows </a:t>
            </a:r>
          </a:p>
          <a:p>
            <a:r>
              <a:rPr lang="en-US" b="1" dirty="0"/>
              <a:t>[CLICK] </a:t>
            </a:r>
            <a:r>
              <a:rPr lang="en-US" b="0" dirty="0"/>
              <a:t>this maximizes </a:t>
            </a:r>
            <a:r>
              <a:rPr lang="en-US" b="0" dirty="0" err="1"/>
              <a:t>tRCD</a:t>
            </a:r>
            <a:r>
              <a:rPr lang="en-US" b="0" dirty="0"/>
              <a:t> failures when accessing with a reduced </a:t>
            </a:r>
            <a:r>
              <a:rPr lang="en-US" b="0" dirty="0" err="1"/>
              <a:t>tRCD</a:t>
            </a:r>
            <a:r>
              <a:rPr lang="en-US" b="0" dirty="0"/>
              <a:t> </a:t>
            </a:r>
          </a:p>
          <a:p>
            <a:r>
              <a:rPr lang="en-US" b="1" dirty="0"/>
              <a:t>[CLICK]</a:t>
            </a:r>
            <a:r>
              <a:rPr lang="en-US" b="0" dirty="0"/>
              <a:t> </a:t>
            </a:r>
          </a:p>
          <a:p>
            <a:r>
              <a:rPr lang="en-US" b="0" dirty="0"/>
              <a:t>[CLICK] we activate the first </a:t>
            </a:r>
            <a:r>
              <a:rPr lang="en-US" b="0" dirty="0" err="1"/>
              <a:t>wordline</a:t>
            </a:r>
            <a:r>
              <a:rPr lang="en-US" b="0" dirty="0"/>
              <a:t> </a:t>
            </a:r>
          </a:p>
          <a:p>
            <a:r>
              <a:rPr lang="en-US" b="0" dirty="0"/>
              <a:t>[CLICK] and immediately read the cache line from the first row </a:t>
            </a:r>
          </a:p>
          <a:p>
            <a:r>
              <a:rPr lang="en-US" b="1" dirty="0"/>
              <a:t>[CLICK] </a:t>
            </a:r>
          </a:p>
          <a:p>
            <a:r>
              <a:rPr lang="en-US" b="1" dirty="0"/>
              <a:t>[CLICK] we then activate the second </a:t>
            </a:r>
            <a:r>
              <a:rPr lang="en-US" b="1" dirty="0" err="1"/>
              <a:t>wordline</a:t>
            </a:r>
            <a:endParaRPr lang="en-US" b="1" dirty="0"/>
          </a:p>
          <a:p>
            <a:r>
              <a:rPr lang="en-US" b="1" dirty="0"/>
              <a:t>[CLICK] </a:t>
            </a:r>
          </a:p>
          <a:p>
            <a:r>
              <a:rPr lang="en-US" b="1" dirty="0"/>
              <a:t>[CLICK] we then immediately read the </a:t>
            </a:r>
            <a:r>
              <a:rPr lang="en-US" b="1" dirty="0" err="1"/>
              <a:t>cacheline</a:t>
            </a:r>
            <a:r>
              <a:rPr lang="en-US" b="1" dirty="0"/>
              <a:t> from the second row </a:t>
            </a:r>
          </a:p>
          <a:p>
            <a:r>
              <a:rPr lang="en-US" b="1" dirty="0"/>
              <a:t>[CLICK] [CLICK].... We keep alternating accesses to different rows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73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begin, I</a:t>
            </a:r>
            <a:r>
              <a:rPr lang="en-US" baseline="0" dirty="0"/>
              <a:t> will give a brief overview. </a:t>
            </a:r>
            <a:r>
              <a:rPr lang="en-US" b="1" baseline="0" dirty="0"/>
              <a:t>[CLICK]</a:t>
            </a:r>
            <a:r>
              <a:rPr lang="en-US" baseline="0" dirty="0"/>
              <a:t> Our motivation is that high throughput true random numbers enable system security, and various randomized algorithms. </a:t>
            </a:r>
          </a:p>
          <a:p>
            <a:r>
              <a:rPr lang="en-US" baseline="0" dirty="0"/>
              <a:t>[CLICK] Unfortunately, many systems like IoT, mobile, and embedded systems do not have dedicated true random number generator (TRNG) hardware. However, they do have DRAM devices, on which a few recent papers have proposed generating true random numbers on. </a:t>
            </a:r>
          </a:p>
          <a:p>
            <a:endParaRPr lang="en-US" b="0" baseline="0" dirty="0"/>
          </a:p>
          <a:p>
            <a:r>
              <a:rPr lang="en-US" b="1" baseline="0" dirty="0"/>
              <a:t>[CLICK] </a:t>
            </a:r>
            <a:r>
              <a:rPr lang="en-US" b="0" baseline="0" dirty="0"/>
              <a:t>The problem is that current DRAM-based TRNGs either [CLICK] do not sample a fundamentally non-deterministic entropy source, which may not result in true random numbers, or [CLICK] they are too slow for continuous high-throughput operation</a:t>
            </a:r>
          </a:p>
          <a:p>
            <a:endParaRPr lang="en-US" b="0" baseline="0" dirty="0"/>
          </a:p>
          <a:p>
            <a:r>
              <a:rPr lang="en-US" b="1" baseline="0" dirty="0"/>
              <a:t>[CLICK]</a:t>
            </a:r>
            <a:r>
              <a:rPr lang="en-US" b="0" baseline="0" dirty="0"/>
              <a:t> Our goal is to develop a novel and effective TRNG for existing commodity DRAM devices that can provide continuous high-throughput random values at low latency while minimally affecting concurrently running applications. </a:t>
            </a:r>
          </a:p>
          <a:p>
            <a:endParaRPr lang="en-US" b="0" baseline="0" dirty="0"/>
          </a:p>
          <a:p>
            <a:r>
              <a:rPr lang="en-US" b="1" baseline="0" dirty="0"/>
              <a:t>[CLICK]</a:t>
            </a:r>
            <a:r>
              <a:rPr lang="en-US" b="0" baseline="0" dirty="0"/>
              <a:t> We propose D-</a:t>
            </a:r>
            <a:r>
              <a:rPr lang="en-US" b="0" baseline="0" dirty="0" err="1"/>
              <a:t>RaNGe</a:t>
            </a:r>
            <a:r>
              <a:rPr lang="en-US" b="0" baseline="0" dirty="0"/>
              <a:t>, a high-throughput TRNG that reduces DRAM access latency below reliable values and exploits DRAM cell failure probabilities to quickly generate random values </a:t>
            </a:r>
          </a:p>
          <a:p>
            <a:endParaRPr lang="en-US" b="0" baseline="0" dirty="0"/>
          </a:p>
          <a:p>
            <a:r>
              <a:rPr lang="en-US" b="1" baseline="0" dirty="0"/>
              <a:t>[CLICK]</a:t>
            </a:r>
            <a:r>
              <a:rPr lang="en-US" b="0" baseline="0" dirty="0"/>
              <a:t> In our evaluation</a:t>
            </a:r>
          </a:p>
          <a:p>
            <a:r>
              <a:rPr lang="en-US" b="1" baseline="0" dirty="0"/>
              <a:t>[CLICK]</a:t>
            </a:r>
            <a:r>
              <a:rPr lang="en-US" b="0" baseline="0" dirty="0"/>
              <a:t> we experimentally characterize 282 real LPDDR4 DRAM devices and </a:t>
            </a:r>
            <a:r>
              <a:rPr lang="en-US" b="1" baseline="0" dirty="0"/>
              <a:t>[CLICK]</a:t>
            </a:r>
            <a:r>
              <a:rPr lang="en-US" b="0" baseline="0" dirty="0"/>
              <a:t> find that D-</a:t>
            </a:r>
            <a:r>
              <a:rPr lang="en-US" b="0" baseline="0" dirty="0" err="1"/>
              <a:t>RaNGe</a:t>
            </a:r>
            <a:r>
              <a:rPr lang="en-US" b="0" baseline="0" dirty="0"/>
              <a:t> provides random values at over 700 Mb/s which is orders of magnitude over prior DRAM-based TRNGs [CLICK] In addition, D-</a:t>
            </a:r>
            <a:r>
              <a:rPr lang="en-US" b="0" baseline="0" dirty="0" err="1"/>
              <a:t>RaNGe</a:t>
            </a:r>
            <a:r>
              <a:rPr lang="en-US" b="0" baseline="0" dirty="0"/>
              <a:t> can provide 64 bits of random data in 100 ns which is 180x faster than prior proposals </a:t>
            </a: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4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[CLICK] </a:t>
            </a:r>
            <a:r>
              <a:rPr lang="en-US" b="0" dirty="0"/>
              <a:t>Because only cache lines immediately read after activation result in failures, Cache lines containing more RNG cells provide more random bits of data per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03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minimize the system interference of D-</a:t>
            </a:r>
            <a:r>
              <a:rPr lang="en-US" dirty="0" err="1"/>
              <a:t>RaNGe</a:t>
            </a:r>
            <a:r>
              <a:rPr lang="en-US" dirty="0"/>
              <a:t>, we give D-</a:t>
            </a:r>
            <a:r>
              <a:rPr lang="en-US" dirty="0" err="1"/>
              <a:t>RaNGe</a:t>
            </a:r>
            <a:r>
              <a:rPr lang="en-US" dirty="0"/>
              <a:t> exclusive access to RNG cells, such that data must not be migrated before starting to generate random values. </a:t>
            </a:r>
          </a:p>
          <a:p>
            <a:r>
              <a:rPr lang="en-US" dirty="0"/>
              <a:t>[CLICK] here we show a DRAM array of cache lines </a:t>
            </a:r>
          </a:p>
          <a:p>
            <a:r>
              <a:rPr lang="en-US" dirty="0"/>
              <a:t>[CLICK] We highlight the two cache lines in distinct rows with the most number of RNG cells in this bank.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9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minimize interference, we reserve these rows such that D-</a:t>
            </a:r>
            <a:r>
              <a:rPr lang="en-US" dirty="0" err="1"/>
              <a:t>RaNGe</a:t>
            </a:r>
            <a:r>
              <a:rPr lang="en-US" dirty="0"/>
              <a:t> can exclusively access the cache lines containing the most RNG cells.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3112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reserve the surrounding rows such that DRAM data pattern or read/write interference does not occur. </a:t>
            </a:r>
          </a:p>
          <a:p>
            <a:r>
              <a:rPr lang="en-US" dirty="0"/>
              <a:t>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6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parallelize accesses across all available DRAM banks for higher throughput of random values. 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64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[CLICK] one such example implementation of D-</a:t>
            </a:r>
            <a:r>
              <a:rPr lang="en-US" dirty="0" err="1"/>
              <a:t>RaNGe</a:t>
            </a:r>
            <a:r>
              <a:rPr lang="en-US" dirty="0"/>
              <a:t> is that:</a:t>
            </a:r>
          </a:p>
          <a:p>
            <a:r>
              <a:rPr lang="en-US" dirty="0"/>
              <a:t>[CLICK] The memory controller reserves rows containing the selected RNG cells and neighboring rows in each bank to avoid DRAM read/write interference</a:t>
            </a:r>
          </a:p>
          <a:p>
            <a:r>
              <a:rPr lang="en-US" dirty="0"/>
              <a:t>[CLICK] When the system is not accessing memory , the memory controller runs firmware that generates random values using the D-</a:t>
            </a:r>
            <a:r>
              <a:rPr lang="en-US" dirty="0" err="1"/>
              <a:t>RaNGe</a:t>
            </a:r>
            <a:r>
              <a:rPr lang="en-US" dirty="0"/>
              <a:t> methodology</a:t>
            </a:r>
          </a:p>
          <a:p>
            <a:r>
              <a:rPr lang="en-US" dirty="0"/>
              <a:t>[CLICK] the memory controller maintains a buffer of random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[CLICK] and D-</a:t>
            </a:r>
            <a:r>
              <a:rPr lang="en-US" dirty="0" err="1"/>
              <a:t>RaNGe</a:t>
            </a:r>
            <a:r>
              <a:rPr lang="en-US" dirty="0"/>
              <a:t> stores the random numbers in the memory buffer at the memory controller</a:t>
            </a:r>
          </a:p>
          <a:p>
            <a:r>
              <a:rPr lang="en-US" dirty="0"/>
              <a:t>[CLICK] We then expose an API for returning random values from the buffer whenever requested by the user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209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next discuss the methodology for testing DRAM and evaluating our mechanism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9942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[CLICK] The infrastructure we developed can test 282 state-of-the-art LPDDR4 DRAM chips.</a:t>
            </a:r>
          </a:p>
          <a:p>
            <a:r>
              <a:rPr lang="en-US" baseline="0" dirty="0"/>
              <a:t>Each device is </a:t>
            </a:r>
            <a:r>
              <a:rPr lang="en-US" b="1" baseline="0" dirty="0"/>
              <a:t>[CLICK]</a:t>
            </a:r>
            <a:r>
              <a:rPr lang="en-US" baseline="0" dirty="0"/>
              <a:t> 2 gigabytes in size, and we have chips from across three major DRAM manufacturers.</a:t>
            </a:r>
          </a:p>
          <a:p>
            <a:endParaRPr lang="en-US" baseline="0" dirty="0"/>
          </a:p>
          <a:p>
            <a:r>
              <a:rPr lang="en-US" b="1" baseline="0" dirty="0"/>
              <a:t>[CLICK]</a:t>
            </a:r>
            <a:r>
              <a:rPr lang="en-US" b="0" baseline="0" dirty="0"/>
              <a:t> </a:t>
            </a:r>
            <a:r>
              <a:rPr lang="en-US" baseline="0" dirty="0"/>
              <a:t>We test within a thermally controlled chamber with an </a:t>
            </a:r>
            <a:r>
              <a:rPr lang="en-US" b="1" baseline="0" dirty="0"/>
              <a:t>[CLICK] </a:t>
            </a:r>
            <a:r>
              <a:rPr lang="en-US" baseline="0" dirty="0"/>
              <a:t>ambient temperature range of 40 to 55 degrees C with a tolerance of 0.25 degrees.</a:t>
            </a:r>
          </a:p>
          <a:p>
            <a:r>
              <a:rPr lang="en-US" b="1" baseline="0" dirty="0"/>
              <a:t>[CLICK] </a:t>
            </a:r>
            <a:r>
              <a:rPr lang="en-US" baseline="0" dirty="0"/>
              <a:t>DRAM temperature is always held at 15 degrees C above ambient using a local heat source</a:t>
            </a:r>
          </a:p>
          <a:p>
            <a:endParaRPr lang="en-US" baseline="0" dirty="0"/>
          </a:p>
          <a:p>
            <a:r>
              <a:rPr lang="en-US" b="1" baseline="0" dirty="0"/>
              <a:t>[CLICK] </a:t>
            </a:r>
            <a:r>
              <a:rPr lang="en-US" b="0" baseline="0" dirty="0"/>
              <a:t>We had precise control over DRAM commands and timing parameters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we test reduced latency effects by reducing the </a:t>
            </a:r>
            <a:r>
              <a:rPr lang="en-US" b="0" baseline="0" dirty="0" err="1"/>
              <a:t>tRCD</a:t>
            </a:r>
            <a:r>
              <a:rPr lang="en-US" b="0" baseline="0" dirty="0"/>
              <a:t> parameter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We use a cycle-level simulator called </a:t>
            </a:r>
            <a:r>
              <a:rPr lang="en-US" b="0" baseline="0" dirty="0" err="1"/>
              <a:t>Ramulator</a:t>
            </a:r>
            <a:r>
              <a:rPr lang="en-US" b="0" baseline="0" dirty="0"/>
              <a:t> using SPEC CPU2006 workloads simulating a 4-core system to evaluate the throughput, latency, and system interference of D-</a:t>
            </a:r>
            <a:r>
              <a:rPr lang="en-US" b="0" baseline="0" dirty="0" err="1"/>
              <a:t>RaNGe</a:t>
            </a:r>
            <a:endParaRPr lang="en-US" b="0" baseline="0" dirty="0"/>
          </a:p>
          <a:p>
            <a:r>
              <a:rPr lang="en-US" b="1" baseline="0" dirty="0"/>
              <a:t>[CLICK]</a:t>
            </a:r>
            <a:r>
              <a:rPr lang="en-US" b="0" baseline="0" dirty="0"/>
              <a:t> We also use </a:t>
            </a:r>
            <a:r>
              <a:rPr lang="en-US" b="0" baseline="0" dirty="0" err="1"/>
              <a:t>DRAMPower</a:t>
            </a:r>
            <a:r>
              <a:rPr lang="en-US" b="0" baseline="0" dirty="0"/>
              <a:t> to estimate the DRAM energy consumption of D-</a:t>
            </a:r>
            <a:r>
              <a:rPr lang="en-US" b="0" baseline="0" dirty="0" err="1"/>
              <a:t>RaNGe</a:t>
            </a:r>
            <a:r>
              <a:rPr lang="en-US" b="0" baseline="0" dirty="0"/>
              <a:t> using the output from </a:t>
            </a:r>
            <a:r>
              <a:rPr lang="en-US" b="0" baseline="0" dirty="0" err="1"/>
              <a:t>Ramulator</a:t>
            </a:r>
            <a:r>
              <a:rPr lang="en-US" b="0" baseline="0" dirty="0"/>
              <a:t> 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now go into our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4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How do we know whether D-</a:t>
            </a:r>
            <a:r>
              <a:rPr lang="en-US" b="1" dirty="0" err="1"/>
              <a:t>RaNGe</a:t>
            </a:r>
            <a:r>
              <a:rPr lang="en-US" b="1" dirty="0"/>
              <a:t> provides truly random values? </a:t>
            </a:r>
          </a:p>
          <a:p>
            <a:endParaRPr lang="en-US" b="1" dirty="0"/>
          </a:p>
          <a:p>
            <a:r>
              <a:rPr lang="en-US" b="1" dirty="0"/>
              <a:t>We test many bitstreams with the NIST Statistical Test Suite for Randomness and show that the RNG cells that we sample pass the test </a:t>
            </a:r>
          </a:p>
          <a:p>
            <a:endParaRPr lang="en-US" b="1" dirty="0"/>
          </a:p>
          <a:p>
            <a:r>
              <a:rPr lang="en-US" b="1" dirty="0"/>
              <a:t>[CLICK] There are more details in the paper.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4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outline for the talk today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13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 will now discuss our latency results </a:t>
            </a:r>
          </a:p>
          <a:p>
            <a:endParaRPr lang="en-US" b="1" dirty="0"/>
          </a:p>
          <a:p>
            <a:r>
              <a:rPr lang="en-US" b="1" dirty="0"/>
              <a:t>[CLICK]</a:t>
            </a:r>
            <a:r>
              <a:rPr lang="en-US" b="0" dirty="0"/>
              <a:t> Latency is related to the density of available RNG cells per cache lines</a:t>
            </a:r>
          </a:p>
          <a:p>
            <a:r>
              <a:rPr lang="en-US" b="1" dirty="0"/>
              <a:t>[CLICK]</a:t>
            </a:r>
            <a:r>
              <a:rPr lang="en-US" b="0" dirty="0"/>
              <a:t> This plot shows the number of cache lines that we find in each bank containing a certain number of RNG cells which is on the x-axis. The most we ever observe is 4 RNG cells per cache line. </a:t>
            </a:r>
          </a:p>
          <a:p>
            <a:r>
              <a:rPr lang="en-US" b="1" dirty="0"/>
              <a:t>[CLICK] Each point here is represents the number of </a:t>
            </a:r>
            <a:r>
              <a:rPr lang="en-US" b="1" dirty="0" err="1"/>
              <a:t>cachelines</a:t>
            </a:r>
            <a:r>
              <a:rPr lang="en-US" b="1" dirty="0"/>
              <a:t> containing x RNG cells in a single bank. Note that the y-axis has a logarithmic scale.</a:t>
            </a:r>
          </a:p>
          <a:p>
            <a:r>
              <a:rPr lang="en-US" b="1" dirty="0"/>
              <a:t>[CLICK] We plot the distribution of points for each x value across many banks as a box-and-whisker plot. The median is the red line inside the box and represents the 50 percentile point. The box is bounded by Quartile 3 or the 75 percentile point and Quartile 1 or the 25 percentile point. The outliers are shown with x's.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454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plot the latency distributions for each of the three DRAM manufacturers that we test. The manufacturers are labeled A, B, and C. </a:t>
            </a:r>
          </a:p>
          <a:p>
            <a:endParaRPr lang="en-US" b="1" dirty="0"/>
          </a:p>
          <a:p>
            <a:r>
              <a:rPr lang="en-US" b="1" dirty="0"/>
              <a:t>We use these distributions to determine the latency of generating 64 bits of random data. </a:t>
            </a:r>
          </a:p>
          <a:p>
            <a:endParaRPr lang="en-US" b="1" dirty="0"/>
          </a:p>
          <a:p>
            <a:r>
              <a:rPr lang="en-US" b="1" dirty="0"/>
              <a:t>[CLICK] As a maximum latency, we assume that we are accessing cache lines containing only one single RNG cell and also using only using cache lines within a single bank. We find the maximum latency to be 960 ns. </a:t>
            </a:r>
          </a:p>
          <a:p>
            <a:endParaRPr lang="en-US" b="1" dirty="0"/>
          </a:p>
          <a:p>
            <a:r>
              <a:rPr lang="en-US" b="1" dirty="0"/>
              <a:t>[CLICK] To find the minimum empirical latency, we assume that we are accessing cache lines that contain 4 RNG cells and that we parallelize accesses across all available banks. We find the minimum empirical latency to be 100 ns.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010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 will now present the single channel TRNG throughput evaluation results. </a:t>
            </a:r>
          </a:p>
          <a:p>
            <a:endParaRPr lang="en-US" b="1" dirty="0"/>
          </a:p>
          <a:p>
            <a:r>
              <a:rPr lang="en-US" b="1" dirty="0"/>
              <a:t>[CLICK] we plot a box and whisker plot again for the throughput. The x-axis sweeps the number of banks that we parallelize D-</a:t>
            </a:r>
            <a:r>
              <a:rPr lang="en-US" b="1" dirty="0" err="1"/>
              <a:t>RaNGe</a:t>
            </a:r>
            <a:r>
              <a:rPr lang="en-US" b="1" dirty="0"/>
              <a:t> accesses on, and the y-axis plots the TRNG throughput in terms of Mb/s. </a:t>
            </a:r>
          </a:p>
          <a:p>
            <a:endParaRPr lang="en-US" b="1" dirty="0"/>
          </a:p>
          <a:p>
            <a:r>
              <a:rPr lang="en-US" b="1" dirty="0"/>
              <a:t>[CLICK] we determine the throughput using the RNG cell densities found. </a:t>
            </a:r>
          </a:p>
          <a:p>
            <a:endParaRPr lang="en-US" b="1" dirty="0"/>
          </a:p>
          <a:p>
            <a:r>
              <a:rPr lang="en-US" b="1" dirty="0"/>
              <a:t>[CLICK] for each bank that we use, we select the two cache lines containing the most number of RNG cells </a:t>
            </a:r>
          </a:p>
          <a:p>
            <a:endParaRPr lang="en-US" b="1" dirty="0"/>
          </a:p>
          <a:p>
            <a:r>
              <a:rPr lang="en-US" b="1" dirty="0"/>
              <a:t>[CLICK] The throughput is calculated by taking the number of accesses we can make per second to a cache line when generating random numbers and multiplying that value, by the sum of all RNG cells in our selected cache lines.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85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We plot the distributions for all three DRAM  manufacturers </a:t>
            </a:r>
          </a:p>
          <a:p>
            <a:endParaRPr lang="en-US" b="1" dirty="0"/>
          </a:p>
          <a:p>
            <a:r>
              <a:rPr lang="en-US" b="1" dirty="0"/>
              <a:t>[CLICK] Because we have only observed between 1 and 4 RNG cells per cache line, there are a limited number of possible throughputs. </a:t>
            </a:r>
          </a:p>
          <a:p>
            <a:endParaRPr lang="en-US" b="1" dirty="0"/>
          </a:p>
          <a:p>
            <a:r>
              <a:rPr lang="en-US" b="1" dirty="0"/>
              <a:t>[CLICK] We find that we can generate true random numbers at at least 40 Mb/s when parallelizing D-</a:t>
            </a:r>
            <a:r>
              <a:rPr lang="en-US" b="1" dirty="0" err="1"/>
              <a:t>RaNGe</a:t>
            </a:r>
            <a:r>
              <a:rPr lang="en-US" b="1" dirty="0"/>
              <a:t> access across all banks. </a:t>
            </a:r>
          </a:p>
          <a:p>
            <a:endParaRPr lang="en-US" b="1" dirty="0"/>
          </a:p>
          <a:p>
            <a:r>
              <a:rPr lang="en-US" b="1" dirty="0"/>
              <a:t>[CLICK] We find that the maximum throughputs for manufacturers A,B, and C, are around 180, 180, and 130 Mb/s </a:t>
            </a:r>
          </a:p>
          <a:p>
            <a:endParaRPr lang="en-US" b="1" dirty="0"/>
          </a:p>
          <a:p>
            <a:r>
              <a:rPr lang="en-US" b="1" dirty="0"/>
              <a:t>[CLICK] When we parallelize across 4 Channels of DRAM which is often available on systems, D-</a:t>
            </a:r>
            <a:r>
              <a:rPr lang="en-US" b="1" dirty="0" err="1"/>
              <a:t>RaNGe</a:t>
            </a:r>
            <a:r>
              <a:rPr lang="en-US" b="1" dirty="0"/>
              <a:t> can produce random numbers at a maximum of 717 Mb/s and an average of 435 Mb/s </a:t>
            </a:r>
          </a:p>
          <a:p>
            <a:endParaRPr lang="en-US" b="1" dirty="0"/>
          </a:p>
          <a:p>
            <a:r>
              <a:rPr lang="en-US" b="1" dirty="0"/>
              <a:t>[CLICK]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959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Let’s now look at the system interference results.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We find that the capacity overhead of D-</a:t>
            </a:r>
            <a:r>
              <a:rPr lang="en-US" b="1" dirty="0" err="1"/>
              <a:t>RaNGe</a:t>
            </a:r>
            <a:r>
              <a:rPr lang="en-US" b="1" dirty="0"/>
              <a:t> is the 6 DRAM rows per DRAM bank that we must reserve. This includes the 2 rows containing the selected </a:t>
            </a:r>
            <a:r>
              <a:rPr lang="en-US" b="1" dirty="0" err="1"/>
              <a:t>cachelines</a:t>
            </a:r>
            <a:r>
              <a:rPr lang="en-US" b="1" dirty="0"/>
              <a:t> and the 4 rows surrounding each side of the two rows. This is an insignificant capacity overhead of less than 0.1%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D-</a:t>
            </a:r>
            <a:r>
              <a:rPr lang="en-US" b="1" dirty="0" err="1"/>
              <a:t>RaNGe</a:t>
            </a:r>
            <a:r>
              <a:rPr lang="en-US" b="1" dirty="0"/>
              <a:t> is inherently a flexible mechanism and can adjust its level of interference in a number of ways. One way would be to change the priority at which D-</a:t>
            </a:r>
            <a:r>
              <a:rPr lang="en-US" b="1" dirty="0" err="1"/>
              <a:t>RaNGe</a:t>
            </a:r>
            <a:r>
              <a:rPr lang="en-US" b="1" dirty="0"/>
              <a:t> accesses are issued compared to regular application DRAM accesses.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In trying to show the flexibility of D-</a:t>
            </a:r>
            <a:r>
              <a:rPr lang="en-US" b="1" dirty="0" err="1"/>
              <a:t>RaNGe</a:t>
            </a:r>
            <a:r>
              <a:rPr lang="en-US" b="1" dirty="0"/>
              <a:t>, we study the SPEC CPU2006 workloads in the pessimistic case where D-</a:t>
            </a:r>
            <a:r>
              <a:rPr lang="en-US" b="1" dirty="0" err="1"/>
              <a:t>RaNGe</a:t>
            </a:r>
            <a:r>
              <a:rPr lang="en-US" b="1" dirty="0"/>
              <a:t> only issues accesses to a DRAM bank when it is idle such that D-</a:t>
            </a:r>
            <a:r>
              <a:rPr lang="en-US" b="1" dirty="0" err="1"/>
              <a:t>RaNGe</a:t>
            </a:r>
            <a:r>
              <a:rPr lang="en-US" b="1" dirty="0"/>
              <a:t> has no interference with concurrently running applications. We find that in this case, D-</a:t>
            </a:r>
            <a:r>
              <a:rPr lang="en-US" b="1" dirty="0" err="1"/>
              <a:t>RaNGe</a:t>
            </a:r>
            <a:r>
              <a:rPr lang="en-US" b="1" dirty="0"/>
              <a:t> can still provide on average 83.1 Mb/s of random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Next we will look into the energy consumption of D-</a:t>
            </a:r>
            <a:r>
              <a:rPr lang="en-US" b="1" dirty="0" err="1"/>
              <a:t>RaNGe</a:t>
            </a:r>
            <a:r>
              <a:rPr lang="en-US" b="1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We find that D-</a:t>
            </a:r>
            <a:r>
              <a:rPr lang="en-US" b="1" dirty="0" err="1"/>
              <a:t>RaNGe</a:t>
            </a:r>
            <a:r>
              <a:rPr lang="en-US" b="1" dirty="0"/>
              <a:t> can provide random data at the rate of 4.4 </a:t>
            </a:r>
            <a:r>
              <a:rPr lang="en-US" b="1" dirty="0" err="1"/>
              <a:t>nJ</a:t>
            </a:r>
            <a:r>
              <a:rPr lang="en-US" b="1" dirty="0"/>
              <a:t> per bit, and [CLICK] this was determined by </a:t>
            </a:r>
            <a:r>
              <a:rPr lang="en-US" b="1" dirty="0" err="1"/>
              <a:t>Ramulator</a:t>
            </a:r>
            <a:r>
              <a:rPr lang="en-US" b="1" dirty="0"/>
              <a:t> and </a:t>
            </a:r>
            <a:r>
              <a:rPr lang="en-US" b="1" dirty="0" err="1"/>
              <a:t>DRAMPower</a:t>
            </a:r>
            <a:r>
              <a:rPr lang="en-US" b="1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681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Let me briefly talk about </a:t>
            </a:r>
            <a:r>
              <a:rPr lang="en-US" b="0" baseline="0" dirty="0" err="1"/>
              <a:t>othlller</a:t>
            </a:r>
            <a:r>
              <a:rPr lang="en-US" b="0" baseline="0" dirty="0"/>
              <a:t> results that are included in the paper before presenting our comparison of D-</a:t>
            </a:r>
            <a:r>
              <a:rPr lang="en-US" b="0" baseline="0" dirty="0" err="1"/>
              <a:t>RaNGe</a:t>
            </a:r>
            <a:r>
              <a:rPr lang="en-US" b="0" baseline="0" dirty="0"/>
              <a:t> against prior work. These include the following: </a:t>
            </a:r>
          </a:p>
          <a:p>
            <a:r>
              <a:rPr lang="en-US" b="1" baseline="0" dirty="0"/>
              <a:t>[CLICK]</a:t>
            </a:r>
            <a:r>
              <a:rPr lang="en-US" b="0" baseline="0" dirty="0"/>
              <a:t> LPDDR4 DRAM Activation failure characterization, including [CLICK] the spatial distribution, data pattern dependence, temperature effects, and variation over time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How D-</a:t>
            </a:r>
            <a:r>
              <a:rPr lang="en-US" b="0" baseline="0" dirty="0" err="1"/>
              <a:t>RaNGe</a:t>
            </a:r>
            <a:r>
              <a:rPr lang="en-US" b="0" baseline="0" dirty="0"/>
              <a:t> meets the basic requirements for an effective TRNG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a detailed analysis on </a:t>
            </a:r>
            <a:r>
              <a:rPr lang="en-US" b="1" baseline="0" dirty="0"/>
              <a:t>[CLICK]</a:t>
            </a:r>
            <a:r>
              <a:rPr lang="en-US" b="0" baseline="0" dirty="0"/>
              <a:t> devices of the three major DRAM manufacturers and </a:t>
            </a:r>
            <a:r>
              <a:rPr lang="en-US" b="1" baseline="0" dirty="0"/>
              <a:t>[CLICK] </a:t>
            </a:r>
            <a:r>
              <a:rPr lang="en-US" b="0" baseline="0" dirty="0"/>
              <a:t>D-</a:t>
            </a:r>
            <a:r>
              <a:rPr lang="en-US" b="0" baseline="0" dirty="0" err="1"/>
              <a:t>RaNGe</a:t>
            </a:r>
            <a:r>
              <a:rPr lang="en-US" b="0" baseline="0" dirty="0"/>
              <a:t> energy consumption, 64 bit latency, and throughput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Further discussion on </a:t>
            </a:r>
            <a:r>
              <a:rPr lang="en-US" b="1" baseline="0" dirty="0"/>
              <a:t>[CLICK] </a:t>
            </a:r>
            <a:r>
              <a:rPr lang="en-US" b="0" baseline="0" dirty="0"/>
              <a:t>the algorithm for D-</a:t>
            </a:r>
            <a:r>
              <a:rPr lang="en-US" b="0" baseline="0" dirty="0" err="1"/>
              <a:t>RaNGe</a:t>
            </a:r>
            <a:r>
              <a:rPr lang="en-US" b="0" baseline="0" dirty="0"/>
              <a:t> to effectively generate random values,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design considerations for D-</a:t>
            </a:r>
            <a:r>
              <a:rPr lang="en-US" b="0" baseline="0" dirty="0" err="1"/>
              <a:t>RaNGe</a:t>
            </a:r>
            <a:endParaRPr lang="en-US" b="0" baseline="0" dirty="0"/>
          </a:p>
          <a:p>
            <a:r>
              <a:rPr lang="en-US" b="1" baseline="0" dirty="0"/>
              <a:t>[CLICK] </a:t>
            </a:r>
            <a:r>
              <a:rPr lang="en-US" b="0" baseline="0" dirty="0"/>
              <a:t>D-</a:t>
            </a:r>
            <a:r>
              <a:rPr lang="en-US" b="0" baseline="0" dirty="0" err="1"/>
              <a:t>RaNGe</a:t>
            </a:r>
            <a:r>
              <a:rPr lang="en-US" b="0" baseline="0" dirty="0"/>
              <a:t> overhead analysis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detailed comparison against prior work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analysis of NIST statistical test suite results </a:t>
            </a:r>
          </a:p>
          <a:p>
            <a:endParaRPr lang="en-US" b="1" baseline="0" dirty="0"/>
          </a:p>
          <a:p>
            <a:endParaRPr lang="en-US" b="0" baseline="0" dirty="0"/>
          </a:p>
          <a:p>
            <a:endParaRPr lang="en-US" b="0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30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now discuss the three classes of existing prior work on DRAM-based TRNGs. The first class is DRAM command-scheduling based, the second is DRAM cell charge retention based, and the third is DRAM start-up value based. I will start by comparing against the command-scheduling based TRNG.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13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[CLICK] </a:t>
            </a:r>
            <a:r>
              <a:rPr lang="en-US" b="0" dirty="0"/>
              <a:t>In DRAM Command-scheduling based TRNGs, the randomness source is the time it takes to run a code segment containing many DRAM accesses. </a:t>
            </a:r>
          </a:p>
          <a:p>
            <a:r>
              <a:rPr lang="en-US" b="1" dirty="0"/>
              <a:t>[CLICK] </a:t>
            </a:r>
            <a:r>
              <a:rPr lang="en-US" b="0" dirty="0"/>
              <a:t>The authors claim the time to complete this code segment is random because the time to access DRAM is unpredictable due to memory conflicts, refresh operations, calibration, etc. </a:t>
            </a:r>
          </a:p>
          <a:p>
            <a:r>
              <a:rPr lang="en-US" b="1" dirty="0"/>
              <a:t>[CLICK] </a:t>
            </a:r>
            <a:r>
              <a:rPr lang="en-US" b="0" dirty="0"/>
              <a:t>The time to complete this code segment is measured and the lower bits of the timer are extracted as random values, </a:t>
            </a:r>
          </a:p>
          <a:p>
            <a:r>
              <a:rPr lang="en-US" b="1" dirty="0"/>
              <a:t>[CLICK] </a:t>
            </a:r>
            <a:r>
              <a:rPr lang="en-US" b="0" dirty="0"/>
              <a:t>The authors show that this proposal can generate random numbers at 3.4 Mb/s </a:t>
            </a:r>
          </a:p>
          <a:p>
            <a:r>
              <a:rPr lang="en-US" b="1" dirty="0"/>
              <a:t>[CLICK]</a:t>
            </a:r>
            <a:r>
              <a:rPr lang="en-US" b="0" dirty="0"/>
              <a:t> On the other hand, D-</a:t>
            </a:r>
            <a:r>
              <a:rPr lang="en-US" b="0" dirty="0" err="1"/>
              <a:t>RaNGe</a:t>
            </a:r>
            <a:r>
              <a:rPr lang="en-US" b="0" dirty="0"/>
              <a:t> produces true random numbers at over 700 Mb/s which is orders of magnitude higher </a:t>
            </a:r>
            <a:endParaRPr lang="en-US" b="1" dirty="0"/>
          </a:p>
          <a:p>
            <a:r>
              <a:rPr lang="en-US" b="1" dirty="0"/>
              <a:t>[CLICK]</a:t>
            </a:r>
            <a:r>
              <a:rPr lang="en-US" b="0" dirty="0"/>
              <a:t> Unfortunately, we claim that the randomness source is not truly random as it does not rely on a physical non-deterministic phenomena </a:t>
            </a:r>
          </a:p>
          <a:p>
            <a:r>
              <a:rPr lang="en-US" b="1" dirty="0"/>
              <a:t>[CLICK] </a:t>
            </a:r>
            <a:r>
              <a:rPr lang="en-US" b="0" dirty="0"/>
              <a:t>In fact, it heavily depends on the memory controller implementation as we </a:t>
            </a:r>
            <a:r>
              <a:rPr lang="en-US" b="0" dirty="0" err="1"/>
              <a:t>ll</a:t>
            </a:r>
            <a:r>
              <a:rPr lang="en-US" b="0" dirty="0"/>
              <a:t> as concurrently running applications. </a:t>
            </a:r>
          </a:p>
          <a:p>
            <a:r>
              <a:rPr lang="en-US" b="1" dirty="0"/>
              <a:t>[CLICK] </a:t>
            </a:r>
            <a:r>
              <a:rPr lang="en-US" b="0" dirty="0"/>
              <a:t>it also can only provide a very small throughput of True random numbers compared to D-</a:t>
            </a:r>
            <a:r>
              <a:rPr lang="en-US" b="0" dirty="0" err="1"/>
              <a:t>RaNGe</a:t>
            </a:r>
            <a:r>
              <a:rPr lang="en-US" b="0" dirty="0"/>
              <a:t> 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9581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next prior work I will discuss is the DRAM cell charge retention based TRNGs along with some background information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55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</a:t>
            </a:r>
            <a:r>
              <a:rPr lang="en-US" b="1" dirty="0"/>
              <a:t>encodes</a:t>
            </a:r>
            <a:r>
              <a:rPr lang="en-US" b="1" baseline="0" dirty="0"/>
              <a:t> </a:t>
            </a:r>
            <a:r>
              <a:rPr lang="en-US" baseline="0" dirty="0"/>
              <a:t>data in </a:t>
            </a:r>
            <a:r>
              <a:rPr lang="en-US" b="1" baseline="0" dirty="0"/>
              <a:t>fundamentally leaky </a:t>
            </a:r>
            <a:r>
              <a:rPr lang="en-US" b="0" baseline="0" dirty="0"/>
              <a:t>capacitors </a:t>
            </a:r>
            <a:r>
              <a:rPr lang="en-US" b="1" baseline="0" dirty="0"/>
              <a:t>[CLICK] </a:t>
            </a:r>
            <a:r>
              <a:rPr lang="en-US" b="0" baseline="0" dirty="0"/>
              <a:t>Here is a </a:t>
            </a:r>
            <a:r>
              <a:rPr lang="en-US" b="1" baseline="0" dirty="0"/>
              <a:t>simplified diagram </a:t>
            </a:r>
            <a:r>
              <a:rPr lang="en-US" b="0" baseline="0" dirty="0"/>
              <a:t>of a DRAM cell. </a:t>
            </a:r>
          </a:p>
          <a:p>
            <a:r>
              <a:rPr lang="en-US" b="1" baseline="0" dirty="0"/>
              <a:t>[CLICK]</a:t>
            </a:r>
          </a:p>
          <a:p>
            <a:r>
              <a:rPr lang="en-US" b="0" baseline="0" dirty="0"/>
              <a:t>There are a </a:t>
            </a:r>
            <a:r>
              <a:rPr lang="en-US" b="1" baseline="0" dirty="0"/>
              <a:t>number of leakage paths </a:t>
            </a:r>
            <a:r>
              <a:rPr lang="en-US" b="0" baseline="0" dirty="0"/>
              <a:t>by which charge can </a:t>
            </a:r>
            <a:r>
              <a:rPr lang="en-US" b="1" baseline="0" dirty="0"/>
              <a:t>enter or exit the capacitor</a:t>
            </a:r>
            <a:r>
              <a:rPr lang="en-US" b="0" baseline="0" dirty="0"/>
              <a:t>.</a:t>
            </a:r>
          </a:p>
          <a:p>
            <a:r>
              <a:rPr lang="en-US" b="1" baseline="0" dirty="0"/>
              <a:t>[CLICK]</a:t>
            </a:r>
          </a:p>
          <a:p>
            <a:r>
              <a:rPr lang="en-US" b="0" baseline="0" dirty="0"/>
              <a:t>The </a:t>
            </a:r>
            <a:r>
              <a:rPr lang="en-US" b="1" baseline="0" dirty="0"/>
              <a:t>important thing to note </a:t>
            </a:r>
            <a:r>
              <a:rPr lang="en-US" b="0" baseline="0" dirty="0"/>
              <a:t>is that stored data can be corrupted if too much charge leaks</a:t>
            </a:r>
          </a:p>
          <a:p>
            <a:r>
              <a:rPr lang="en-US" b="0" baseline="0" dirty="0"/>
              <a:t>Which is the </a:t>
            </a:r>
            <a:r>
              <a:rPr lang="en-US" b="1" baseline="0" dirty="0"/>
              <a:t>same as saying </a:t>
            </a:r>
            <a:r>
              <a:rPr lang="en-US" b="0" baseline="0" dirty="0"/>
              <a:t>if the </a:t>
            </a:r>
            <a:r>
              <a:rPr lang="en-US" b="1" baseline="0" dirty="0"/>
              <a:t>capacitor voltage degrades </a:t>
            </a:r>
            <a:r>
              <a:rPr lang="en-US" b="0" baseline="0" dirty="0"/>
              <a:t>too much</a:t>
            </a:r>
          </a:p>
          <a:p>
            <a:r>
              <a:rPr lang="en-US" b="1" baseline="0" dirty="0"/>
              <a:t>[END]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62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first discuss the Motivation of the work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272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</a:t>
            </a:r>
            <a:r>
              <a:rPr lang="en-US" baseline="0" dirty="0"/>
              <a:t> we have a </a:t>
            </a:r>
            <a:r>
              <a:rPr lang="en-US" b="1" baseline="0" dirty="0"/>
              <a:t>simplified diagram </a:t>
            </a:r>
            <a:r>
              <a:rPr lang="en-US" baseline="0" dirty="0"/>
              <a:t>of the </a:t>
            </a:r>
            <a:r>
              <a:rPr lang="en-US" b="1" baseline="0" dirty="0"/>
              <a:t>capacitor voltage over time</a:t>
            </a:r>
          </a:p>
          <a:p>
            <a:r>
              <a:rPr lang="en-US" b="0" baseline="0" dirty="0"/>
              <a:t>We see that the </a:t>
            </a:r>
            <a:r>
              <a:rPr lang="en-US" b="1" baseline="0" dirty="0"/>
              <a:t>voltage decreases </a:t>
            </a:r>
            <a:r>
              <a:rPr lang="en-US" b="0" baseline="0" dirty="0"/>
              <a:t>over time in an </a:t>
            </a:r>
            <a:r>
              <a:rPr lang="en-US" b="1" baseline="0" dirty="0"/>
              <a:t>exponential decay</a:t>
            </a:r>
            <a:r>
              <a:rPr lang="en-US" b="0" baseline="0" dirty="0"/>
              <a:t>.</a:t>
            </a:r>
          </a:p>
          <a:p>
            <a:r>
              <a:rPr lang="en-US" b="1" baseline="0" dirty="0"/>
              <a:t>[CLICK]</a:t>
            </a:r>
          </a:p>
          <a:p>
            <a:r>
              <a:rPr lang="en-US" b="0" baseline="0" dirty="0"/>
              <a:t>Again we have our voltage, </a:t>
            </a:r>
            <a:r>
              <a:rPr lang="en-US" b="0" baseline="0" dirty="0" err="1"/>
              <a:t>Vmin</a:t>
            </a:r>
            <a:r>
              <a:rPr lang="en-US" b="0" baseline="0" dirty="0"/>
              <a:t>, under which we can no longer guarantee that we will correctly read the data that was originally stored in the cell.</a:t>
            </a:r>
          </a:p>
          <a:p>
            <a:r>
              <a:rPr lang="en-US" b="1" baseline="0" dirty="0"/>
              <a:t>[CLICK]</a:t>
            </a:r>
          </a:p>
          <a:p>
            <a:r>
              <a:rPr lang="en-US" b="0" baseline="0" dirty="0"/>
              <a:t>As long as a cell’s voltage remains above this line, we consider this a retention success.</a:t>
            </a:r>
          </a:p>
          <a:p>
            <a:r>
              <a:rPr lang="en-US" b="1" baseline="0" dirty="0"/>
              <a:t>[CLICK]</a:t>
            </a:r>
          </a:p>
          <a:p>
            <a:r>
              <a:rPr lang="en-US" b="0" baseline="0" dirty="0"/>
              <a:t>However, as soon as the voltage drops below </a:t>
            </a:r>
            <a:r>
              <a:rPr lang="en-US" b="0" baseline="0" dirty="0" err="1"/>
              <a:t>Vmin</a:t>
            </a:r>
            <a:r>
              <a:rPr lang="en-US" b="0" baseline="0" dirty="0"/>
              <a:t>, we consider this a retention failure</a:t>
            </a:r>
          </a:p>
          <a:p>
            <a:r>
              <a:rPr lang="en-US" b="1" baseline="0" dirty="0"/>
              <a:t>[CLICK]</a:t>
            </a:r>
          </a:p>
          <a:p>
            <a:r>
              <a:rPr lang="en-US" b="0" baseline="0" dirty="0"/>
              <a:t>We define the length of time that must elapse before a cell experiences a retention failure as the ‘retention time’ of a cell.</a:t>
            </a:r>
          </a:p>
          <a:p>
            <a:r>
              <a:rPr lang="en-US" b="1" baseline="0" dirty="0"/>
              <a:t>[END]</a:t>
            </a:r>
          </a:p>
          <a:p>
            <a:endParaRPr lang="en-US" b="0" baseline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498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[CLICK] </a:t>
            </a:r>
            <a:r>
              <a:rPr lang="en-US" b="0" baseline="0" dirty="0"/>
              <a:t>Retention-based TRNGs generate random values using data from cells that fail randomly with a refresh interval N. We induce retention failures by disabling refresh for a time longer than the standard 64ms.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Here is a cartoon showing the variation of cell retention times in different colors.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When we disable refresh for a time interval N, we see that the charge in different cells leak over time.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some cells leak charge below </a:t>
            </a:r>
            <a:r>
              <a:rPr lang="en-US" b="0" baseline="0" dirty="0" err="1"/>
              <a:t>Vmin</a:t>
            </a:r>
            <a:r>
              <a:rPr lang="en-US" b="0" baseline="0" dirty="0"/>
              <a:t> which results in retention failures, but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other cells can handle a longer refresh interval without failing.</a:t>
            </a:r>
          </a:p>
          <a:p>
            <a:r>
              <a:rPr lang="en-US" b="0" baseline="0" dirty="0"/>
              <a:t>[CLICK] After time N, some cells leak close to </a:t>
            </a:r>
            <a:r>
              <a:rPr lang="en-US" b="0" baseline="0" dirty="0" err="1"/>
              <a:t>Vmin</a:t>
            </a:r>
            <a:r>
              <a:rPr lang="en-US" b="0" baseline="0" dirty="0"/>
              <a:t> and it is these cells that fail randomly. We refer to these as RNG cells in this context. </a:t>
            </a:r>
          </a:p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53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[CLICK] </a:t>
            </a:r>
            <a:r>
              <a:rPr lang="en-US" b="0" baseline="0" dirty="0"/>
              <a:t>Retention-based TRNGs generate random values using data from cells that fail randomly with a refresh interval N. We induce retention failures by disabling refresh for a time longer than the standard 64ms.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Here is a cartoon showing the variation of cell retention times in different colors.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When we disable refresh for a time interval N, we see that the charge in different cells leak over time.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some cells leak charge below </a:t>
            </a:r>
            <a:r>
              <a:rPr lang="en-US" b="0" baseline="0" dirty="0" err="1"/>
              <a:t>Vmin</a:t>
            </a:r>
            <a:r>
              <a:rPr lang="en-US" b="0" baseline="0" dirty="0"/>
              <a:t> which results in retention failures, but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other cells can handle a longer refresh interval without failing.</a:t>
            </a:r>
          </a:p>
          <a:p>
            <a:r>
              <a:rPr lang="en-US" b="0" baseline="0" dirty="0"/>
              <a:t>[CLICK] After time N, some cells leak close to </a:t>
            </a:r>
            <a:r>
              <a:rPr lang="en-US" b="0" baseline="0" dirty="0" err="1"/>
              <a:t>Vmin</a:t>
            </a:r>
            <a:r>
              <a:rPr lang="en-US" b="0" baseline="0" dirty="0"/>
              <a:t> and it is these cells that fail randomly. We refer to these as RNG cells in this context. </a:t>
            </a:r>
          </a:p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090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Unfortunately, DRAM retention-</a:t>
            </a:r>
            <a:r>
              <a:rPr lang="en-US" b="0" dirty="0" err="1"/>
              <a:t>baed</a:t>
            </a:r>
            <a:r>
              <a:rPr lang="en-US" b="0" dirty="0"/>
              <a:t> TRNGs have weaknesses </a:t>
            </a:r>
          </a:p>
          <a:p>
            <a:endParaRPr lang="en-US" b="1" dirty="0"/>
          </a:p>
          <a:p>
            <a:r>
              <a:rPr lang="en-US" b="1" dirty="0"/>
              <a:t>[CLICK] </a:t>
            </a:r>
            <a:r>
              <a:rPr lang="en-US" b="0" dirty="0"/>
              <a:t>They generate random values with a low throughput and high latency </a:t>
            </a:r>
          </a:p>
          <a:p>
            <a:r>
              <a:rPr lang="en-US" b="1" dirty="0"/>
              <a:t>[CLICK] </a:t>
            </a:r>
            <a:r>
              <a:rPr lang="en-US" b="0" dirty="0"/>
              <a:t>Prior work shows that 40 second refresh intervals result in 256 random bits of data per 4MB DRAM blocks. This means that fully using a 32GB DRAM device would result in 0.05 Mb/s. This is significantly lower than D-</a:t>
            </a:r>
            <a:r>
              <a:rPr lang="en-US" b="0" dirty="0" err="1"/>
              <a:t>RaNGe</a:t>
            </a:r>
            <a:r>
              <a:rPr lang="en-US" b="0" dirty="0"/>
              <a:t> and [</a:t>
            </a:r>
            <a:r>
              <a:rPr lang="en-US" b="1" dirty="0"/>
              <a:t>CLICK] </a:t>
            </a:r>
            <a:r>
              <a:rPr lang="en-US" b="0" dirty="0"/>
              <a:t>has a much higher capacity overhead. </a:t>
            </a:r>
            <a:r>
              <a:rPr lang="en-US" b="1" dirty="0"/>
              <a:t>[CLICK] </a:t>
            </a:r>
            <a:r>
              <a:rPr lang="en-US" b="0" dirty="0"/>
              <a:t>Requiring reserving large region of DRAM during random number generation, since a whole 4MB DRAM block only produces 256 bits.</a:t>
            </a:r>
          </a:p>
          <a:p>
            <a:endParaRPr lang="en-US" b="0" dirty="0"/>
          </a:p>
          <a:p>
            <a:r>
              <a:rPr lang="en-US" b="1" dirty="0"/>
              <a:t>[CLICK]</a:t>
            </a:r>
            <a:r>
              <a:rPr lang="en-US" b="0" dirty="0"/>
              <a:t> They have high energy consumption. </a:t>
            </a:r>
          </a:p>
          <a:p>
            <a:r>
              <a:rPr lang="en-US" b="1" dirty="0"/>
              <a:t>[CLICK]</a:t>
            </a:r>
            <a:r>
              <a:rPr lang="en-US" b="0" dirty="0"/>
              <a:t> They consume 6.8milliJ per bit since they have a very long idle time for waiting for retention failure to occur.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7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I will discuss the third class of DRAM-based TRNGs: DRAM start-up value based TRNGs.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06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[CLICK]</a:t>
            </a:r>
            <a:r>
              <a:rPr lang="en-US" b="0" dirty="0"/>
              <a:t> Prior work exploit the interaction of </a:t>
            </a:r>
            <a:r>
              <a:rPr lang="en-US" b="0" dirty="0" err="1"/>
              <a:t>precharge</a:t>
            </a:r>
            <a:r>
              <a:rPr lang="en-US" b="0" dirty="0"/>
              <a:t> and row decoder logic, and column select lines when a device is powered up to produce random values in some DRAM cells</a:t>
            </a:r>
            <a:r>
              <a:rPr lang="en-US" b="1" dirty="0"/>
              <a:t>. </a:t>
            </a:r>
          </a:p>
          <a:p>
            <a:r>
              <a:rPr lang="en-US" b="1" dirty="0"/>
              <a:t>[CLICK] </a:t>
            </a:r>
            <a:r>
              <a:rPr lang="en-US" b="0" dirty="0"/>
              <a:t>Prior works propose power cycling DRAM to extract the random data resident in those cells. </a:t>
            </a:r>
          </a:p>
          <a:p>
            <a:r>
              <a:rPr lang="en-US" b="1" dirty="0"/>
              <a:t>[CLICK] </a:t>
            </a:r>
            <a:r>
              <a:rPr lang="en-US" b="0" dirty="0"/>
              <a:t>unfortunately, these TRNGs come with their own constraints as well.</a:t>
            </a:r>
          </a:p>
          <a:p>
            <a:r>
              <a:rPr lang="en-US" b="1" dirty="0"/>
              <a:t>[CLICK]</a:t>
            </a:r>
            <a:r>
              <a:rPr lang="en-US" b="0" dirty="0"/>
              <a:t> The latency of  generating random values depends on a long DRAM power cycle time. While the authors do not evaluate this, there is </a:t>
            </a:r>
            <a:r>
              <a:rPr lang="en-US" b="0" dirty="0" err="1"/>
              <a:t>oftentime</a:t>
            </a:r>
            <a:r>
              <a:rPr lang="en-US" b="0" dirty="0"/>
              <a:t> a high latency in power cycling DRAM due to all the initialization and calibration required for reading and writing from DRAM. </a:t>
            </a:r>
          </a:p>
          <a:p>
            <a:r>
              <a:rPr lang="en-US" b="1" dirty="0"/>
              <a:t>[CLICK]</a:t>
            </a:r>
            <a:r>
              <a:rPr lang="en-US" b="0" dirty="0"/>
              <a:t> this mechanism also has a high storage cost since all data will be lost during the power cycle, </a:t>
            </a:r>
            <a:r>
              <a:rPr lang="en-US" b="1" dirty="0"/>
              <a:t>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094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Compared to all prior work, D-</a:t>
            </a:r>
            <a:r>
              <a:rPr lang="en-US" dirty="0" err="1"/>
              <a:t>RaNGe</a:t>
            </a:r>
            <a:r>
              <a:rPr lang="en-US" dirty="0"/>
              <a:t> performs better in terms of all the identified characteristics of an effective TRNG. </a:t>
            </a:r>
          </a:p>
          <a:p>
            <a:r>
              <a:rPr lang="en-US" b="1" dirty="0"/>
              <a:t>[CLICK]</a:t>
            </a:r>
            <a:r>
              <a:rPr lang="en-US" b="0" dirty="0"/>
              <a:t> Compared to Command Scheduling, D-</a:t>
            </a:r>
            <a:r>
              <a:rPr lang="en-US" b="0" dirty="0" err="1"/>
              <a:t>RaNGe</a:t>
            </a:r>
            <a:r>
              <a:rPr lang="en-US" b="0" dirty="0"/>
              <a:t> actually samples a truly random entropy source, and provides random values at significantly higher throughput and lower latency. </a:t>
            </a:r>
          </a:p>
          <a:p>
            <a:endParaRPr lang="en-US" b="0" dirty="0"/>
          </a:p>
          <a:p>
            <a:r>
              <a:rPr lang="en-US" b="1" dirty="0"/>
              <a:t>[CLICK]</a:t>
            </a:r>
            <a:r>
              <a:rPr lang="en-US" b="0" dirty="0"/>
              <a:t> compared to retention time, D-</a:t>
            </a:r>
            <a:r>
              <a:rPr lang="en-US" b="0" dirty="0" err="1"/>
              <a:t>RaNGe</a:t>
            </a:r>
            <a:r>
              <a:rPr lang="en-US" b="0" dirty="0"/>
              <a:t> provides random values at orders of magnitude higher throughput, less energy, and lower latency. </a:t>
            </a:r>
          </a:p>
          <a:p>
            <a:r>
              <a:rPr lang="en-US" b="1" dirty="0"/>
              <a:t>[CLICK]</a:t>
            </a:r>
            <a:r>
              <a:rPr lang="en-US" b="0" dirty="0"/>
              <a:t> Compared to startup values, D-</a:t>
            </a:r>
            <a:r>
              <a:rPr lang="en-US" b="0" dirty="0" err="1"/>
              <a:t>RaNGe</a:t>
            </a:r>
            <a:r>
              <a:rPr lang="en-US" b="0" dirty="0"/>
              <a:t> can continuously produce random values, and likely generate random values with much lower latency and higher throughput.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613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let me conclude by giving the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16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begin, I</a:t>
            </a:r>
            <a:r>
              <a:rPr lang="en-US" baseline="0" dirty="0"/>
              <a:t> will give a brief overview. </a:t>
            </a:r>
            <a:r>
              <a:rPr lang="en-US" b="1" baseline="0" dirty="0"/>
              <a:t>[CLICK]</a:t>
            </a:r>
            <a:r>
              <a:rPr lang="en-US" baseline="0" dirty="0"/>
              <a:t> Our motivation is that high throughput true random numbers enable system security, and various randomized algorithms. </a:t>
            </a:r>
          </a:p>
          <a:p>
            <a:r>
              <a:rPr lang="en-US" baseline="0" dirty="0"/>
              <a:t>[CLICK] Unfortunately, many systems like IoT, mobile, and embedded systems do not have dedicated true random number generator (TRNG) hardware. However, they do have DRAM devices, on which a few recent papers have proposed generating true random numbers on. </a:t>
            </a:r>
          </a:p>
          <a:p>
            <a:endParaRPr lang="en-US" b="0" baseline="0" dirty="0"/>
          </a:p>
          <a:p>
            <a:r>
              <a:rPr lang="en-US" b="1" baseline="0" dirty="0"/>
              <a:t>[CLICK] </a:t>
            </a:r>
            <a:r>
              <a:rPr lang="en-US" b="0" baseline="0" dirty="0"/>
              <a:t>The problem is that current DRAM-based TRNGs either [CLICK] do not sample a fundamentally non-deterministic entropy source, which may not result in true random numbers, or [CLICK] they are too slow for continuous high-throughput operation</a:t>
            </a:r>
          </a:p>
          <a:p>
            <a:endParaRPr lang="en-US" b="0" baseline="0" dirty="0"/>
          </a:p>
          <a:p>
            <a:r>
              <a:rPr lang="en-US" b="1" baseline="0" dirty="0"/>
              <a:t>[CLICK]</a:t>
            </a:r>
            <a:r>
              <a:rPr lang="en-US" b="0" baseline="0" dirty="0"/>
              <a:t> Our goal is to develop a novel and effective TRNG for existing commodity DRAM devices that can provide continuous high-throughput random values at low latency while minimally affecting concurrently running applications. </a:t>
            </a:r>
          </a:p>
          <a:p>
            <a:endParaRPr lang="en-US" b="0" baseline="0" dirty="0"/>
          </a:p>
          <a:p>
            <a:r>
              <a:rPr lang="en-US" b="1" baseline="0" dirty="0"/>
              <a:t>[CLICK]</a:t>
            </a:r>
            <a:r>
              <a:rPr lang="en-US" b="0" baseline="0" dirty="0"/>
              <a:t> We propose D-</a:t>
            </a:r>
            <a:r>
              <a:rPr lang="en-US" b="0" baseline="0" dirty="0" err="1"/>
              <a:t>RaNGe</a:t>
            </a:r>
            <a:r>
              <a:rPr lang="en-US" b="0" baseline="0" dirty="0"/>
              <a:t>, a high-throughput TRNG that reduces DRAM access latency below reliable values and exploits DRAM cell failure probabilities to quickly generate random values </a:t>
            </a:r>
          </a:p>
          <a:p>
            <a:endParaRPr lang="en-US" b="0" baseline="0" dirty="0"/>
          </a:p>
          <a:p>
            <a:r>
              <a:rPr lang="en-US" b="1" baseline="0" dirty="0"/>
              <a:t>[CLICK]</a:t>
            </a:r>
            <a:r>
              <a:rPr lang="en-US" b="0" baseline="0" dirty="0"/>
              <a:t> In our evaluation</a:t>
            </a:r>
          </a:p>
          <a:p>
            <a:r>
              <a:rPr lang="en-US" b="1" baseline="0" dirty="0"/>
              <a:t>[CLICK]</a:t>
            </a:r>
            <a:r>
              <a:rPr lang="en-US" b="0" baseline="0" dirty="0"/>
              <a:t> we experimentally characterize 282 real LPDDR4 DRAM devices and </a:t>
            </a:r>
            <a:r>
              <a:rPr lang="en-US" b="1" baseline="0" dirty="0"/>
              <a:t>[CLICK]</a:t>
            </a:r>
            <a:r>
              <a:rPr lang="en-US" b="0" baseline="0" dirty="0"/>
              <a:t> find that D-</a:t>
            </a:r>
            <a:r>
              <a:rPr lang="en-US" b="0" baseline="0" dirty="0" err="1"/>
              <a:t>RaNGe</a:t>
            </a:r>
            <a:r>
              <a:rPr lang="en-US" b="0" baseline="0" dirty="0"/>
              <a:t> provides random values at over 700 Mb/s which is orders of magnitude over prior DRAM-based TRNGs [CLICK] In addition, D-</a:t>
            </a:r>
            <a:r>
              <a:rPr lang="en-US" b="0" baseline="0" dirty="0" err="1"/>
              <a:t>RaNGe</a:t>
            </a:r>
            <a:r>
              <a:rPr lang="en-US" b="0" baseline="0" dirty="0"/>
              <a:t> can provide 64 bits of random data in 100 ns which is 180x faster than prior proposals </a:t>
            </a: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811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 Minute</a:t>
            </a:r>
            <a:r>
              <a:rPr lang="en-US" baseline="0" dirty="0"/>
              <a:t> talk 5 minute questions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Hello, my name is Jeremie Kim and I will be presenting D-</a:t>
            </a:r>
            <a:r>
              <a:rPr lang="en-US" baseline="0" dirty="0" err="1"/>
              <a:t>RaNGe</a:t>
            </a:r>
            <a:r>
              <a:rPr lang="en-US" baseline="0" dirty="0"/>
              <a:t>: a mechanism that uses commodity DRAM devices to generate true random numbers with low latency and high throughput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25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[CLICK] </a:t>
            </a:r>
            <a:r>
              <a:rPr lang="en-US" b="0" dirty="0"/>
              <a:t> high throughput True random numbers are required for many real world applications </a:t>
            </a:r>
          </a:p>
          <a:p>
            <a:r>
              <a:rPr lang="en-US" b="1" dirty="0"/>
              <a:t>[CLICK] </a:t>
            </a:r>
            <a:r>
              <a:rPr lang="en-US" b="0" dirty="0"/>
              <a:t>These applications include cryptography for securely encrypting file systems, network packets, data in standard protocols such as TLS, SSL, RSA, etc. </a:t>
            </a:r>
          </a:p>
          <a:p>
            <a:r>
              <a:rPr lang="en-US" b="1" dirty="0"/>
              <a:t>[CLICK] </a:t>
            </a:r>
            <a:r>
              <a:rPr lang="en-US" b="0" dirty="0"/>
              <a:t>others include randomized algorithms, scientific simulation, statistical sampling, industrial testing, recreational entertainment, etc.</a:t>
            </a:r>
          </a:p>
          <a:p>
            <a:r>
              <a:rPr lang="en-US" b="1" dirty="0"/>
              <a:t>[CLICK] </a:t>
            </a:r>
            <a:r>
              <a:rPr lang="en-US" b="0" dirty="0"/>
              <a:t>True random numbers can only be generated from physical processes </a:t>
            </a:r>
            <a:r>
              <a:rPr lang="en-US" b="1" dirty="0"/>
              <a:t>[CLICK]</a:t>
            </a:r>
            <a:r>
              <a:rPr lang="en-US" b="0" dirty="0"/>
              <a:t> such as</a:t>
            </a:r>
            <a:r>
              <a:rPr lang="en-US" dirty="0"/>
              <a:t> shot noise, electrical noise, thermal noise, radioactive decay, Brownian motion, etc.</a:t>
            </a:r>
            <a:endParaRPr lang="en-US" b="1" dirty="0"/>
          </a:p>
          <a:p>
            <a:r>
              <a:rPr lang="en-US" b="1" dirty="0"/>
              <a:t>[CLICK] </a:t>
            </a:r>
            <a:r>
              <a:rPr lang="en-US" b="0" dirty="0"/>
              <a:t>For this reason, systems generally rely on dedicated TRNG Hardware that samples non-deterministic random variables that are inherent in various physical phenomena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861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Let’s now look at the system interference results.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We find that the capacity overhead of D-</a:t>
            </a:r>
            <a:r>
              <a:rPr lang="en-US" b="1" dirty="0" err="1"/>
              <a:t>RaNGe</a:t>
            </a:r>
            <a:r>
              <a:rPr lang="en-US" b="1" dirty="0"/>
              <a:t> is the 6 DRAM rows per DRAM bank that we must reserve. This includes the 2 rows containing the selected </a:t>
            </a:r>
            <a:r>
              <a:rPr lang="en-US" b="1" dirty="0" err="1"/>
              <a:t>cachelines</a:t>
            </a:r>
            <a:r>
              <a:rPr lang="en-US" b="1" dirty="0"/>
              <a:t> and the 4 rows surrounding each side of the two rows. This is an insignificant capacity overhead of less than 0.1%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D-</a:t>
            </a:r>
            <a:r>
              <a:rPr lang="en-US" b="1" dirty="0" err="1"/>
              <a:t>RaNGe</a:t>
            </a:r>
            <a:r>
              <a:rPr lang="en-US" b="1" dirty="0"/>
              <a:t> is inherently a flexible mechanism and can adjust its level of interference in a number of ways. One way would be to change the priority at which D-</a:t>
            </a:r>
            <a:r>
              <a:rPr lang="en-US" b="1" dirty="0" err="1"/>
              <a:t>RaNGe</a:t>
            </a:r>
            <a:r>
              <a:rPr lang="en-US" b="1" dirty="0"/>
              <a:t> accesses are issued compared to regular application DRAM accesses.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In trying to show the flexibility of D-</a:t>
            </a:r>
            <a:r>
              <a:rPr lang="en-US" b="1" dirty="0" err="1"/>
              <a:t>RaNGe</a:t>
            </a:r>
            <a:r>
              <a:rPr lang="en-US" b="1" dirty="0"/>
              <a:t>, we study the SPEC CPU2006 workloads in the pessimistic case where D-</a:t>
            </a:r>
            <a:r>
              <a:rPr lang="en-US" b="1" dirty="0" err="1"/>
              <a:t>RaNGe</a:t>
            </a:r>
            <a:r>
              <a:rPr lang="en-US" b="1" dirty="0"/>
              <a:t> only issues accesses to a DRAM bank when it is idle such that D-</a:t>
            </a:r>
            <a:r>
              <a:rPr lang="en-US" b="1" dirty="0" err="1"/>
              <a:t>RaNGe</a:t>
            </a:r>
            <a:r>
              <a:rPr lang="en-US" b="1" dirty="0"/>
              <a:t> has no interference with concurrently running applications. We find that in this case, D-</a:t>
            </a:r>
            <a:r>
              <a:rPr lang="en-US" b="1" dirty="0" err="1"/>
              <a:t>RaNGe</a:t>
            </a:r>
            <a:r>
              <a:rPr lang="en-US" b="1" dirty="0"/>
              <a:t> can still provide on average 83.1 Mb/s of random data.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Next we will look into the energy consumption of D-</a:t>
            </a:r>
            <a:r>
              <a:rPr lang="en-US" b="1" dirty="0" err="1"/>
              <a:t>RaNGe</a:t>
            </a:r>
            <a:r>
              <a:rPr lang="en-US" b="1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[CLICK] We find that D-</a:t>
            </a:r>
            <a:r>
              <a:rPr lang="en-US" b="1" dirty="0" err="1"/>
              <a:t>RaNGe</a:t>
            </a:r>
            <a:r>
              <a:rPr lang="en-US" b="1" dirty="0"/>
              <a:t> can provide random data at the rate of 4.4 </a:t>
            </a:r>
            <a:r>
              <a:rPr lang="en-US" b="1" dirty="0" err="1"/>
              <a:t>nJ</a:t>
            </a:r>
            <a:r>
              <a:rPr lang="en-US" b="1" dirty="0"/>
              <a:t> per bit, and [CLICK] this was determined by </a:t>
            </a:r>
            <a:r>
              <a:rPr lang="en-US" b="1" dirty="0" err="1"/>
              <a:t>Ramulator</a:t>
            </a:r>
            <a:r>
              <a:rPr lang="en-US" b="1" dirty="0"/>
              <a:t> and </a:t>
            </a:r>
            <a:r>
              <a:rPr lang="en-US" b="1" dirty="0" err="1"/>
              <a:t>DRAMPower</a:t>
            </a:r>
            <a:r>
              <a:rPr lang="en-US" b="1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70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715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DRAM is comprised</a:t>
            </a:r>
            <a:r>
              <a:rPr lang="en-US" baseline="0" dirty="0"/>
              <a:t> of </a:t>
            </a:r>
            <a:r>
              <a:rPr lang="en-US" b="1" dirty="0"/>
              <a:t>[CLICK]</a:t>
            </a:r>
            <a:r>
              <a:rPr lang="en-US" baseline="0" dirty="0"/>
              <a:t> many of these small cells to have a large capacity. </a:t>
            </a:r>
            <a:r>
              <a:rPr lang="en-US" b="1" baseline="0" dirty="0"/>
              <a:t>[CLICK]</a:t>
            </a:r>
            <a:r>
              <a:rPr lang="en-US" baseline="0" dirty="0"/>
              <a:t> For an example 8GB DRAM device, there are 64 billion of these cells. </a:t>
            </a:r>
          </a:p>
          <a:p>
            <a:endParaRPr lang="en-US" baseline="0" dirty="0"/>
          </a:p>
          <a:p>
            <a:r>
              <a:rPr lang="en-US" baseline="0" dirty="0"/>
              <a:t>In correct operation, every one of these cells are restored every 64 </a:t>
            </a:r>
            <a:r>
              <a:rPr lang="en-US" baseline="0" dirty="0" err="1"/>
              <a:t>ms</a:t>
            </a:r>
            <a:r>
              <a:rPr lang="en-US" baseline="0" dirty="0"/>
              <a:t>, so there are no retention failures during program execution.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dirty="0"/>
              <a:t>However, prior work has shown that cells of</a:t>
            </a:r>
            <a:r>
              <a:rPr lang="en-US" baseline="0" dirty="0"/>
              <a:t> a given retention time are uniform randomly distributed across the DRAM array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68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Let’s take a look at some of the sources of this variation.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First, cell retention times depend on process variation and vary dynamically with changes in voltage and </a:t>
            </a:r>
            <a:r>
              <a:rPr lang="en-US" baseline="0" dirty="0" err="1"/>
              <a:t>temeperature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Second, data pattern dependence effects mean that the retention time of a cell depends on the value programmed into the cell and its neighbors.</a:t>
            </a:r>
          </a:p>
          <a:p>
            <a:endParaRPr lang="en-US" baseline="0" dirty="0"/>
          </a:p>
          <a:p>
            <a:r>
              <a:rPr lang="en-US" baseline="0" dirty="0"/>
              <a:t>For example, a DRAM containing all 1’s would have a different set of failures than if it contained all 0’s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Third, variable retention time effects mean that the retention times of cells change randomly, and more importantly, unpredictably, over time</a:t>
            </a:r>
          </a:p>
          <a:p>
            <a:endParaRPr lang="en-US" baseline="0" dirty="0"/>
          </a:p>
          <a:p>
            <a:r>
              <a:rPr lang="en-US" baseline="0" dirty="0"/>
              <a:t>This is due to a combination of various circuit level effects</a:t>
            </a:r>
          </a:p>
          <a:p>
            <a:endParaRPr lang="en-US" baseline="0" dirty="0"/>
          </a:p>
          <a:p>
            <a:r>
              <a:rPr lang="en-US" baseline="0" dirty="0"/>
              <a:t>And prior work has shown that VRT effects make ECC necessary to operate at a longer refresh interval.</a:t>
            </a:r>
          </a:p>
          <a:p>
            <a:endParaRPr lang="en-US" baseline="0" dirty="0"/>
          </a:p>
          <a:p>
            <a:r>
              <a:rPr lang="en-US" baseline="0" dirty="0"/>
              <a:t>[END]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690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Here is some data we collected </a:t>
            </a:r>
            <a:r>
              <a:rPr lang="en-US" b="1" baseline="0" dirty="0"/>
              <a:t>from a representative chip at a fixed refresh interval of 2048ms.</a:t>
            </a:r>
          </a:p>
          <a:p>
            <a:endParaRPr lang="en-US" b="1" baseline="0" dirty="0"/>
          </a:p>
          <a:p>
            <a:r>
              <a:rPr lang="en-US" b="0" baseline="0" dirty="0"/>
              <a:t>We show the number of new failing cells discovered by continuously profiling over 6 days.</a:t>
            </a:r>
          </a:p>
          <a:p>
            <a:endParaRPr lang="en-US" b="0" baseline="0" dirty="0"/>
          </a:p>
          <a:p>
            <a:r>
              <a:rPr lang="en-US" b="0" baseline="0" dirty="0"/>
              <a:t>[CLICK]</a:t>
            </a:r>
          </a:p>
          <a:p>
            <a:endParaRPr lang="en-US" b="0" baseline="0" dirty="0"/>
          </a:p>
          <a:p>
            <a:r>
              <a:rPr lang="en-US" b="0" baseline="0" dirty="0"/>
              <a:t>We see that new failing cells continue to appear over time.</a:t>
            </a:r>
          </a:p>
          <a:p>
            <a:endParaRPr lang="en-US" b="0" baseline="0" dirty="0"/>
          </a:p>
          <a:p>
            <a:r>
              <a:rPr lang="en-US" b="0" baseline="0" dirty="0"/>
              <a:t>We attribute these to variable retention time effects, which mean that </a:t>
            </a:r>
            <a:r>
              <a:rPr lang="en-US" b="1" baseline="0" dirty="0"/>
              <a:t>cells can randomly change retention times at any point</a:t>
            </a:r>
            <a:r>
              <a:rPr lang="en-US" b="0" baseline="0" dirty="0"/>
              <a:t>.</a:t>
            </a:r>
          </a:p>
          <a:p>
            <a:endParaRPr lang="en-US" b="0" baseline="0" dirty="0"/>
          </a:p>
          <a:p>
            <a:r>
              <a:rPr lang="en-US" b="0" baseline="0" dirty="0"/>
              <a:t>[CLICK]</a:t>
            </a:r>
          </a:p>
          <a:p>
            <a:endParaRPr lang="en-US" b="0" baseline="0" dirty="0"/>
          </a:p>
          <a:p>
            <a:r>
              <a:rPr lang="en-US" b="0" baseline="0" dirty="0"/>
              <a:t>This shows that the set of failing cells </a:t>
            </a:r>
            <a:r>
              <a:rPr lang="en-US" b="1" baseline="0" dirty="0"/>
              <a:t>we find at 2048ms</a:t>
            </a:r>
            <a:r>
              <a:rPr lang="en-US" b="0" baseline="0" dirty="0"/>
              <a:t> changes over time</a:t>
            </a:r>
          </a:p>
          <a:p>
            <a:endParaRPr lang="en-US" b="0" baseline="0" dirty="0"/>
          </a:p>
          <a:p>
            <a:r>
              <a:rPr lang="en-US" b="0" baseline="0" dirty="0"/>
              <a:t>[CLICK]</a:t>
            </a:r>
          </a:p>
          <a:p>
            <a:endParaRPr lang="en-US" b="0" baseline="0" dirty="0"/>
          </a:p>
          <a:p>
            <a:r>
              <a:rPr lang="en-US" b="0" baseline="0" dirty="0"/>
              <a:t>This means that error correction codes and online profiling are necessary to manage new failing cells that continue to appear</a:t>
            </a:r>
          </a:p>
          <a:p>
            <a:endParaRPr lang="en-US" b="0" baseline="0" dirty="0"/>
          </a:p>
          <a:p>
            <a:r>
              <a:rPr lang="en-US" b="0" baseline="0" dirty="0"/>
              <a:t>[END]</a:t>
            </a:r>
            <a:endParaRPr lang="tr-T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661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another study, we analyzed the failure probability of individual cells.</a:t>
            </a:r>
          </a:p>
          <a:p>
            <a:endParaRPr lang="en-US" baseline="0" dirty="0"/>
          </a:p>
          <a:p>
            <a:r>
              <a:rPr lang="en-US" baseline="0" dirty="0"/>
              <a:t>Here we show the </a:t>
            </a:r>
            <a:r>
              <a:rPr lang="en-US" b="1" baseline="0" dirty="0"/>
              <a:t>probability of read failure for a single cell </a:t>
            </a:r>
            <a:r>
              <a:rPr lang="en-US" baseline="0" dirty="0"/>
              <a:t>over different refresh intervals</a:t>
            </a:r>
          </a:p>
          <a:p>
            <a:endParaRPr lang="en-US" baseline="0" dirty="0"/>
          </a:p>
          <a:p>
            <a:r>
              <a:rPr lang="en-US" baseline="0" dirty="0"/>
              <a:t>We show an idealized cell, with never fails below 3.5 seconds, but always fails above 3.5s</a:t>
            </a:r>
          </a:p>
          <a:p>
            <a:endParaRPr lang="en-US" baseline="0" dirty="0"/>
          </a:p>
          <a:p>
            <a:r>
              <a:rPr lang="en-US" baseline="0" dirty="0"/>
              <a:t>We can say that this cell has a retention time of 3.5s.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However, we find that real cells look more like the blue cartoon, which follows a normal distribution with a mean at 3.5s.</a:t>
            </a:r>
          </a:p>
          <a:p>
            <a:endParaRPr lang="en-US" baseline="0" dirty="0"/>
          </a:p>
          <a:p>
            <a:r>
              <a:rPr lang="en-US" baseline="0" dirty="0"/>
              <a:t>Note that even below 3.5s, there is a nonzero probability of the cell failing.</a:t>
            </a:r>
          </a:p>
          <a:p>
            <a:endParaRPr lang="en-US" baseline="0" dirty="0"/>
          </a:p>
          <a:p>
            <a:r>
              <a:rPr lang="en-US" baseline="0" dirty="0"/>
              <a:t>[END]</a:t>
            </a:r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081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/>
              <a:t>TEMPERATURE </a:t>
            </a:r>
            <a:r>
              <a:rPr lang="en-US" b="1" baseline="0" dirty="0" err="1"/>
              <a:t>TEMPERATURE</a:t>
            </a:r>
            <a:r>
              <a:rPr lang="en-US" b="1" baseline="0" dirty="0"/>
              <a:t> </a:t>
            </a:r>
            <a:r>
              <a:rPr lang="en-US" b="1" baseline="0" dirty="0" err="1"/>
              <a:t>TEMPERATURE</a:t>
            </a:r>
            <a:r>
              <a:rPr lang="en-US" b="1" baseline="0" dirty="0"/>
              <a:t> </a:t>
            </a:r>
            <a:r>
              <a:rPr lang="en-US" b="1" baseline="0" dirty="0" err="1"/>
              <a:t>TEMPERATURE</a:t>
            </a:r>
            <a:r>
              <a:rPr lang="en-US" b="1" baseline="0" dirty="0"/>
              <a:t> </a:t>
            </a:r>
            <a:r>
              <a:rPr lang="en-US" b="1" baseline="0" dirty="0" err="1"/>
              <a:t>TEMPERATURE</a:t>
            </a:r>
            <a:r>
              <a:rPr lang="en-US" b="1" baseline="0" dirty="0"/>
              <a:t> </a:t>
            </a:r>
            <a:r>
              <a:rPr lang="en-US" b="1" baseline="0" dirty="0" err="1"/>
              <a:t>TEMPERATURE</a:t>
            </a:r>
            <a:r>
              <a:rPr lang="en-US" b="1" baseline="0" dirty="0"/>
              <a:t> </a:t>
            </a:r>
            <a:r>
              <a:rPr lang="en-US" b="1" baseline="0" dirty="0" err="1"/>
              <a:t>TEMPERATURE</a:t>
            </a:r>
            <a:endParaRPr lang="en-US" b="1" baseline="0" dirty="0"/>
          </a:p>
          <a:p>
            <a:endParaRPr lang="en-US" baseline="0" dirty="0"/>
          </a:p>
          <a:p>
            <a:r>
              <a:rPr lang="en-US" baseline="0" dirty="0"/>
              <a:t>Here we show real data from a real chip, </a:t>
            </a:r>
            <a:r>
              <a:rPr lang="en-US" b="1" baseline="0" dirty="0"/>
              <a:t>[CLICK] </a:t>
            </a:r>
            <a:r>
              <a:rPr lang="en-US" baseline="0" dirty="0"/>
              <a:t>which we collected by testing how often the cell failed out of 16 trials for different refresh intervals.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We now show 8 different cells from the same chip.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Suppose we are interested in operating at a refresh interval of 1.7 seconds.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We will find 6 cells with a non-negligible probability of failing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However, the bottom two cells will be hard to find since they have a low probability of failure at this refresh interval</a:t>
            </a:r>
          </a:p>
          <a:p>
            <a:endParaRPr lang="en-US" baseline="0" dirty="0"/>
          </a:p>
          <a:p>
            <a:r>
              <a:rPr lang="en-US" baseline="0" dirty="0"/>
              <a:t>[CLICK]</a:t>
            </a:r>
          </a:p>
          <a:p>
            <a:endParaRPr lang="en-US" baseline="0" dirty="0"/>
          </a:p>
          <a:p>
            <a:r>
              <a:rPr lang="en-US" baseline="0" dirty="0"/>
              <a:t>Instead, if we profile at an increased refresh interval, </a:t>
            </a:r>
            <a:r>
              <a:rPr lang="en-US" b="1" baseline="0" dirty="0"/>
              <a:t>[CLICK]</a:t>
            </a:r>
            <a:r>
              <a:rPr lang="en-US" b="0" baseline="0" dirty="0"/>
              <a:t> the same cells will be much easier to find since they will have a high probability of failure.</a:t>
            </a:r>
          </a:p>
          <a:p>
            <a:endParaRPr lang="en-US" b="0" baseline="0" dirty="0"/>
          </a:p>
          <a:p>
            <a:r>
              <a:rPr lang="en-US" b="0" baseline="0" dirty="0"/>
              <a:t>[CLICK]</a:t>
            </a:r>
          </a:p>
          <a:p>
            <a:endParaRPr lang="en-US" b="0" baseline="0" dirty="0"/>
          </a:p>
          <a:p>
            <a:r>
              <a:rPr lang="en-US" b="0" baseline="0" dirty="0"/>
              <a:t>However, we will also identify some additional cells as failing, which can end up being false positives.</a:t>
            </a:r>
          </a:p>
          <a:p>
            <a:endParaRPr lang="en-US" b="0" baseline="0" dirty="0"/>
          </a:p>
          <a:p>
            <a:r>
              <a:rPr lang="en-US" b="0" baseline="0" dirty="0"/>
              <a:t>[CLICK]</a:t>
            </a:r>
          </a:p>
          <a:p>
            <a:endParaRPr lang="en-US" b="0" baseline="0" dirty="0"/>
          </a:p>
          <a:p>
            <a:r>
              <a:rPr lang="en-US" b="0" baseline="0" dirty="0"/>
              <a:t>We repeat the same analysis for temperature variation and find that cells behave similarly. We show details of this analysis in the paper.</a:t>
            </a:r>
          </a:p>
          <a:p>
            <a:endParaRPr lang="en-US" b="0" baseline="0" dirty="0"/>
          </a:p>
          <a:p>
            <a:r>
              <a:rPr lang="en-US" b="0" baseline="0" dirty="0"/>
              <a:t>[CLICK]</a:t>
            </a:r>
          </a:p>
          <a:p>
            <a:endParaRPr lang="en-US" b="0" baseline="0" dirty="0"/>
          </a:p>
          <a:p>
            <a:r>
              <a:rPr lang="en-US" b="0" baseline="0" dirty="0"/>
              <a:t>The takeaway here is that any given cell is more likely to fail at a longer refresh interval or a higher temperature.</a:t>
            </a:r>
          </a:p>
          <a:p>
            <a:endParaRPr lang="en-US" b="0" baseline="0" dirty="0"/>
          </a:p>
          <a:p>
            <a:r>
              <a:rPr lang="en-US" b="0" baseline="0" dirty="0"/>
              <a:t>[END]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84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BACKUP!!!</a:t>
            </a:r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76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F79D3-8C36-4CB5-B03B-F440DA7B71A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1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[CLICK]</a:t>
            </a:r>
            <a:r>
              <a:rPr lang="en-US" dirty="0"/>
              <a:t> Unfortunately, smaller devices such as IoT, mobile  or embedded devices that may not have the provisions for dedicated True random number generator or TRNG hardware, require a high-throughput TRNG to enable the previously mentioned applications  </a:t>
            </a:r>
          </a:p>
          <a:p>
            <a:r>
              <a:rPr lang="en-US" b="1" baseline="0" dirty="0"/>
              <a:t>[CLICK]</a:t>
            </a:r>
            <a:r>
              <a:rPr lang="en-US" b="0" baseline="0" dirty="0"/>
              <a:t> However, DRAM devices are available on most systems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A TRNG that generates true random numbers using DRAM, would enable </a:t>
            </a:r>
          </a:p>
          <a:p>
            <a:r>
              <a:rPr lang="en-US" b="1" baseline="0" dirty="0"/>
              <a:t>[CLICK]</a:t>
            </a:r>
            <a:r>
              <a:rPr lang="en-US" b="0" baseline="0" dirty="0"/>
              <a:t> applications that require true random numbers to now run on most systems and </a:t>
            </a:r>
          </a:p>
          <a:p>
            <a:r>
              <a:rPr lang="en-US" b="1" baseline="0" dirty="0"/>
              <a:t>[CLICK] </a:t>
            </a:r>
            <a:r>
              <a:rPr lang="en-US" b="0" baseline="0" dirty="0"/>
              <a:t>other applications and use cases. One example would be PIM applications generating true random numbers within memory itself </a:t>
            </a:r>
            <a:endParaRPr lang="en-US" b="1" baseline="0" dirty="0"/>
          </a:p>
          <a:p>
            <a:r>
              <a:rPr lang="en-US" b="1" baseline="0" dirty="0"/>
              <a:t>[CLICK] </a:t>
            </a:r>
            <a:r>
              <a:rPr lang="en-US" b="0" baseline="0" dirty="0"/>
              <a:t>Our goal is to therefore provide a TRNG that uses DRAM devices and satisfies the characteristics of an effective TRNG. </a:t>
            </a:r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/>
              <a:t>I will discuss these </a:t>
            </a:r>
            <a:r>
              <a:rPr lang="en-US" b="0" baseline="0" dirty="0" err="1"/>
              <a:t>characteritstics</a:t>
            </a:r>
            <a:r>
              <a:rPr lang="en-US" b="0" baseline="0" dirty="0"/>
              <a:t> next.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76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We identify 6 effective TRNG characteristics that we want our proposal to satisfy. </a:t>
            </a:r>
          </a:p>
          <a:p>
            <a:r>
              <a:rPr lang="en-US" b="1" dirty="0"/>
              <a:t>[CLICK]</a:t>
            </a:r>
            <a:r>
              <a:rPr lang="en-US" b="0" dirty="0"/>
              <a:t> it should have a Low implementation cost. A mechanism that requires little or no changes to current systems and minimal additional area overhead. </a:t>
            </a:r>
          </a:p>
          <a:p>
            <a:r>
              <a:rPr lang="en-US" b="1" dirty="0"/>
              <a:t>[CLICK]</a:t>
            </a:r>
            <a:r>
              <a:rPr lang="en-US" b="0" dirty="0"/>
              <a:t> it should be Fully non-deterministic which can be guaranteed by sampling a truly random physical phenomena, so it is impossible to predict the next output given complete information about how the mechanism operates. </a:t>
            </a:r>
          </a:p>
          <a:p>
            <a:r>
              <a:rPr lang="en-US" b="1" dirty="0"/>
              <a:t>[CLICK]</a:t>
            </a:r>
            <a:r>
              <a:rPr lang="en-US" b="0" dirty="0"/>
              <a:t> It should provide a continuous stream of true random numbers with high throughput </a:t>
            </a:r>
            <a:endParaRPr lang="en-US" b="1" dirty="0"/>
          </a:p>
          <a:p>
            <a:r>
              <a:rPr lang="en-US" b="1" dirty="0"/>
              <a:t>[CLICK] </a:t>
            </a:r>
            <a:r>
              <a:rPr lang="en-US" b="0" dirty="0"/>
              <a:t>it should provide true random numbers with low latency such that applications do not have to stall when requesting random values. </a:t>
            </a:r>
          </a:p>
          <a:p>
            <a:r>
              <a:rPr lang="en-US" b="1" dirty="0"/>
              <a:t>[CLICK]</a:t>
            </a:r>
            <a:r>
              <a:rPr lang="en-US" b="0" dirty="0"/>
              <a:t> it should exhibit low system interference, which means that it should not significantly slow down concurrently-running applications </a:t>
            </a:r>
          </a:p>
          <a:p>
            <a:r>
              <a:rPr lang="en-US" b="0" dirty="0"/>
              <a:t>Finally, </a:t>
            </a:r>
            <a:r>
              <a:rPr lang="en-US" b="1" dirty="0"/>
              <a:t>[CLICK]</a:t>
            </a:r>
            <a:r>
              <a:rPr lang="en-US" b="0" dirty="0"/>
              <a:t> it should generate random values with low energy overhead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67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now discuss our mechanism D-</a:t>
            </a:r>
            <a:r>
              <a:rPr lang="en-US" dirty="0" err="1"/>
              <a:t>RaNGe</a:t>
            </a:r>
            <a:r>
              <a:rPr lang="en-US" dirty="0"/>
              <a:t>, after providing the necessary background on 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676A0-33B1-4B4B-B1AA-B0B917FCAA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0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60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  <a:prstGeom prst="rect">
            <a:avLst/>
          </a:prstGeom>
        </p:spPr>
        <p:txBody>
          <a:bodyPr/>
          <a:lstStyle>
            <a:lvl1pPr>
              <a:defRPr sz="480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318753"/>
          </a:xfrm>
          <a:prstGeom prst="rect">
            <a:avLst/>
          </a:prstGeom>
        </p:spPr>
        <p:txBody>
          <a:bodyPr/>
          <a:lstStyle>
            <a:lvl1pPr>
              <a:defRPr sz="3600">
                <a:latin typeface="Cambria" panose="02040503050406030204" pitchFamily="18" charset="0"/>
              </a:defRPr>
            </a:lvl1pPr>
            <a:lvl2pPr marL="685800" indent="-228600">
              <a:buFont typeface="Cambria" panose="02040503050406030204" pitchFamily="18" charset="0"/>
              <a:buChar char="-"/>
              <a:defRPr sz="2800">
                <a:latin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</a:defRPr>
            </a:lvl3pPr>
            <a:lvl4pPr>
              <a:defRPr sz="2400">
                <a:latin typeface="Cambria" panose="02040503050406030204" pitchFamily="18" charset="0"/>
              </a:defRPr>
            </a:lvl4pPr>
            <a:lvl5pPr>
              <a:defRPr sz="2400"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7924800" y="6355715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000" kern="1200">
                <a:solidFill>
                  <a:schemeClr val="tx1">
                    <a:tint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D2B188-1D62-4FCA-8363-938AD4629BBB}" type="slidenum">
              <a:rPr lang="en-US" smtClean="0"/>
              <a:pPr/>
              <a:t>‹#›</a:t>
            </a:fld>
            <a:r>
              <a:rPr lang="en-US" dirty="0"/>
              <a:t>/48</a:t>
            </a:r>
          </a:p>
        </p:txBody>
      </p:sp>
      <p:pic>
        <p:nvPicPr>
          <p:cNvPr id="9" name="Picture 8" descr="safari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89560" y="6413144"/>
            <a:ext cx="1080120" cy="31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6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870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(null)"/><Relationship Id="rId7" Type="http://schemas.openxmlformats.org/officeDocument/2006/relationships/image" Target="../media/image9.(null)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(null)"/><Relationship Id="rId5" Type="http://schemas.openxmlformats.org/officeDocument/2006/relationships/image" Target="../media/image7.(null)"/><Relationship Id="rId4" Type="http://schemas.openxmlformats.org/officeDocument/2006/relationships/image" Target="../media/image6.(null)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.ele.tue.nl/drampower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(null)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(null)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(null)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(null)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.ele.tue.nl/drampower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MU-SAFARI/ramulator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.ele.tue.nl/drampower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3717"/>
            <a:ext cx="9144000" cy="29625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176130"/>
            <a:ext cx="9144000" cy="2473836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4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D-</a:t>
            </a:r>
            <a:r>
              <a:rPr lang="en-US" sz="3400" b="1" i="1" dirty="0" err="1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RaNGe</a:t>
            </a:r>
            <a:r>
              <a:rPr lang="en-US" sz="34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: </a:t>
            </a:r>
            <a:r>
              <a:rPr lang="en-US" sz="34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Using Commodity DRAM Devices </a:t>
            </a:r>
            <a:br>
              <a:rPr lang="en-US" sz="34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4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to Generate True Random Numbers </a:t>
            </a:r>
            <a:br>
              <a:rPr lang="en-US" sz="34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4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with Low Latency and High Throughput</a:t>
            </a: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3381681"/>
            <a:ext cx="8686800" cy="7248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b="1" u="sng" dirty="0" err="1">
                <a:latin typeface="Cambria"/>
                <a:cs typeface="Cambria"/>
              </a:rPr>
              <a:t>Jeremie</a:t>
            </a:r>
            <a:r>
              <a:rPr lang="en-US" sz="2800" b="1" u="sng" dirty="0">
                <a:latin typeface="Cambria"/>
                <a:cs typeface="Cambria"/>
              </a:rPr>
              <a:t> S. Kim</a:t>
            </a:r>
            <a:r>
              <a:rPr lang="en-US" sz="2800" b="1" dirty="0">
                <a:latin typeface="Cambria"/>
                <a:cs typeface="Cambria"/>
              </a:rPr>
              <a:t>      </a:t>
            </a:r>
            <a:r>
              <a:rPr lang="en-US" sz="2800" b="1" dirty="0" err="1">
                <a:latin typeface="Cambria"/>
                <a:cs typeface="Cambria"/>
              </a:rPr>
              <a:t>Minesh</a:t>
            </a:r>
            <a:r>
              <a:rPr lang="en-US" sz="2800" b="1" dirty="0">
                <a:latin typeface="Cambria"/>
                <a:cs typeface="Cambria"/>
              </a:rPr>
              <a:t> Patel  </a:t>
            </a:r>
          </a:p>
          <a:p>
            <a:pPr marL="0" indent="0" algn="ctr">
              <a:buNone/>
            </a:pPr>
            <a:r>
              <a:rPr lang="en-US" sz="2800" b="1" dirty="0">
                <a:latin typeface="Cambria"/>
                <a:cs typeface="Cambria"/>
              </a:rPr>
              <a:t>Hasan Hassan     </a:t>
            </a:r>
            <a:r>
              <a:rPr lang="en-US" b="1" dirty="0">
                <a:latin typeface="Cambria"/>
                <a:cs typeface="Cambria"/>
              </a:rPr>
              <a:t>  Lois </a:t>
            </a:r>
            <a:r>
              <a:rPr lang="en-US" b="1" dirty="0" err="1">
                <a:latin typeface="Cambria"/>
                <a:cs typeface="Cambria"/>
              </a:rPr>
              <a:t>Orosa</a:t>
            </a:r>
            <a:r>
              <a:rPr lang="en-US" b="1" dirty="0">
                <a:latin typeface="Cambria"/>
                <a:cs typeface="Cambria"/>
              </a:rPr>
              <a:t>       </a:t>
            </a:r>
            <a:r>
              <a:rPr lang="en-US" sz="2800" b="1" dirty="0" err="1">
                <a:latin typeface="Cambria"/>
                <a:cs typeface="Cambria"/>
              </a:rPr>
              <a:t>Onur</a:t>
            </a:r>
            <a:r>
              <a:rPr lang="en-US" sz="2800" b="1" dirty="0">
                <a:latin typeface="Cambria"/>
                <a:cs typeface="Cambria"/>
              </a:rPr>
              <a:t> </a:t>
            </a:r>
            <a:r>
              <a:rPr lang="en-US" sz="2800" b="1" dirty="0" err="1">
                <a:latin typeface="Cambria"/>
                <a:cs typeface="Cambria"/>
              </a:rPr>
              <a:t>Mutlu</a:t>
            </a:r>
            <a:r>
              <a:rPr lang="en-US" sz="2800" b="1" dirty="0">
                <a:latin typeface="Cambria"/>
                <a:cs typeface="Cambria"/>
              </a:rPr>
              <a:t>  </a:t>
            </a:r>
            <a:endParaRPr lang="en-US" sz="2800" dirty="0">
              <a:latin typeface="Cambria"/>
              <a:cs typeface="Cambria"/>
            </a:endParaRPr>
          </a:p>
        </p:txBody>
      </p:sp>
      <p:pic>
        <p:nvPicPr>
          <p:cNvPr id="1026" name="Picture 2" descr="http://www.euroc-project.eu/fileadmin/imgEuroc/eurocConsortiumLogos/eth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65" y="5809318"/>
            <a:ext cx="2397512" cy="4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phages.org/media/institutions/Burgundy_CMU_JPG_Log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3" b="26959"/>
          <a:stretch/>
        </p:blipFill>
        <p:spPr bwMode="auto">
          <a:xfrm>
            <a:off x="486472" y="5720750"/>
            <a:ext cx="4085528" cy="6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900" y="4670821"/>
            <a:ext cx="2710200" cy="78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6510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18B5402-AD3D-C543-9CA5-52F2AA233B3A}"/>
              </a:ext>
            </a:extLst>
          </p:cNvPr>
          <p:cNvGrpSpPr/>
          <p:nvPr/>
        </p:nvGrpSpPr>
        <p:grpSpPr>
          <a:xfrm>
            <a:off x="284223" y="1491199"/>
            <a:ext cx="8596008" cy="3971302"/>
            <a:chOff x="284223" y="1491199"/>
            <a:chExt cx="8596008" cy="397130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3A15883B-C8FD-1142-9A7E-A33BC1068EAD}"/>
                </a:ext>
              </a:extLst>
            </p:cNvPr>
            <p:cNvSpPr/>
            <p:nvPr/>
          </p:nvSpPr>
          <p:spPr>
            <a:xfrm>
              <a:off x="284223" y="1491199"/>
              <a:ext cx="8596008" cy="397130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16459A-A9C6-4F4A-91EA-703BF695DAA6}"/>
                </a:ext>
              </a:extLst>
            </p:cNvPr>
            <p:cNvSpPr txBox="1"/>
            <p:nvPr/>
          </p:nvSpPr>
          <p:spPr>
            <a:xfrm rot="16200000">
              <a:off x="-459645" y="3153685"/>
              <a:ext cx="27093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DRAM Bank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DD2C0A-9E42-2541-9B0A-A6C746166FCB}"/>
              </a:ext>
            </a:extLst>
          </p:cNvPr>
          <p:cNvGrpSpPr/>
          <p:nvPr/>
        </p:nvGrpSpPr>
        <p:grpSpPr>
          <a:xfrm>
            <a:off x="1433494" y="1618066"/>
            <a:ext cx="7097077" cy="3717568"/>
            <a:chOff x="-1897305" y="3904724"/>
            <a:chExt cx="6942834" cy="36398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65DDBC-8500-9842-A287-D07D0D3F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97305" y="3904724"/>
              <a:ext cx="6871179" cy="3639868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19C880-CB3E-2A4B-B894-8FDB71E01169}"/>
                </a:ext>
              </a:extLst>
            </p:cNvPr>
            <p:cNvSpPr/>
            <p:nvPr/>
          </p:nvSpPr>
          <p:spPr>
            <a:xfrm>
              <a:off x="-783771" y="3904724"/>
              <a:ext cx="5829300" cy="3018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4913E-C363-254E-82B4-F8C648A5B8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465F2-C3BD-274F-B55B-5A8A76911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9213" y="1775717"/>
            <a:ext cx="5871359" cy="29356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F36EB8-527F-5F40-9324-02DAEB039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638" y="1754871"/>
            <a:ext cx="5702379" cy="27455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48C1F6-6D5F-5845-8FE6-BE9371AC0A2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65" t="28435" r="15789" b="18559"/>
          <a:stretch/>
        </p:blipFill>
        <p:spPr>
          <a:xfrm>
            <a:off x="3416155" y="2537574"/>
            <a:ext cx="4002375" cy="14540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E208A8-3B04-5E47-BEDB-9443751977E4}"/>
              </a:ext>
            </a:extLst>
          </p:cNvPr>
          <p:cNvSpPr txBox="1"/>
          <p:nvPr/>
        </p:nvSpPr>
        <p:spPr>
          <a:xfrm>
            <a:off x="3513823" y="1898445"/>
            <a:ext cx="9605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4674C1"/>
                </a:solidFill>
                <a:latin typeface="Cambria" panose="02040503050406030204" pitchFamily="18" charset="0"/>
              </a:rPr>
              <a:t>local</a:t>
            </a:r>
          </a:p>
          <a:p>
            <a:r>
              <a:rPr lang="en-US" sz="2000" b="1" dirty="0" err="1">
                <a:solidFill>
                  <a:srgbClr val="4674C1"/>
                </a:solidFill>
                <a:latin typeface="Cambria" panose="02040503050406030204" pitchFamily="18" charset="0"/>
              </a:rPr>
              <a:t>bitline</a:t>
            </a:r>
            <a:endParaRPr lang="en-US" sz="2400" b="1" dirty="0">
              <a:solidFill>
                <a:srgbClr val="4674C1"/>
              </a:solidFill>
              <a:latin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F1E77D-1D10-2C41-837A-E499DF34B570}"/>
              </a:ext>
            </a:extLst>
          </p:cNvPr>
          <p:cNvSpPr txBox="1"/>
          <p:nvPr/>
        </p:nvSpPr>
        <p:spPr>
          <a:xfrm>
            <a:off x="6981938" y="2390511"/>
            <a:ext cx="1248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endParaRPr lang="en-US" sz="20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3E3379-1FBB-F54E-A588-1009913E41EA}"/>
              </a:ext>
            </a:extLst>
          </p:cNvPr>
          <p:cNvGrpSpPr/>
          <p:nvPr/>
        </p:nvGrpSpPr>
        <p:grpSpPr>
          <a:xfrm>
            <a:off x="6710000" y="1852278"/>
            <a:ext cx="1564529" cy="862050"/>
            <a:chOff x="6153150" y="1824000"/>
            <a:chExt cx="1564529" cy="8620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9F58C5-ADB0-A449-8A0C-3F646C4963EC}"/>
                </a:ext>
              </a:extLst>
            </p:cNvPr>
            <p:cNvSpPr txBox="1"/>
            <p:nvPr/>
          </p:nvSpPr>
          <p:spPr>
            <a:xfrm>
              <a:off x="6330761" y="1824000"/>
              <a:ext cx="13869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DRAM cell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F74F261-0F3F-6540-8C4E-3F5DA9DA4C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3150" y="2190750"/>
              <a:ext cx="342900" cy="4953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9909A89-AFC9-C947-AEF6-EA0DCA9C0FC2}"/>
              </a:ext>
            </a:extLst>
          </p:cNvPr>
          <p:cNvGrpSpPr/>
          <p:nvPr/>
        </p:nvGrpSpPr>
        <p:grpSpPr>
          <a:xfrm>
            <a:off x="2659214" y="2223128"/>
            <a:ext cx="4897862" cy="2113005"/>
            <a:chOff x="2038196" y="2226934"/>
            <a:chExt cx="4897862" cy="211300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2C4B04D-9163-914B-8E6F-1D7E2F707B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254" t="74933" r="13235" b="5853"/>
            <a:stretch/>
          </p:blipFill>
          <p:spPr>
            <a:xfrm>
              <a:off x="2966224" y="3812400"/>
              <a:ext cx="3969834" cy="5275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E0F63D-2C24-984B-B085-0CECEBBC1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299" t="16891" r="82526" b="14684"/>
            <a:stretch/>
          </p:blipFill>
          <p:spPr>
            <a:xfrm>
              <a:off x="2038196" y="2226934"/>
              <a:ext cx="928858" cy="187276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53DC345-2A54-EC46-9182-409CC2ACE801}"/>
              </a:ext>
            </a:extLst>
          </p:cNvPr>
          <p:cNvGrpSpPr/>
          <p:nvPr/>
        </p:nvGrpSpPr>
        <p:grpSpPr>
          <a:xfrm>
            <a:off x="6870875" y="3463294"/>
            <a:ext cx="1773381" cy="489119"/>
            <a:chOff x="6287608" y="3467100"/>
            <a:chExt cx="1544875" cy="267950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A152C3D-4DC0-C048-AC54-A19FD0DB1DF0}"/>
                </a:ext>
              </a:extLst>
            </p:cNvPr>
            <p:cNvSpPr txBox="1"/>
            <p:nvPr/>
          </p:nvSpPr>
          <p:spPr>
            <a:xfrm>
              <a:off x="6287608" y="3954712"/>
              <a:ext cx="1544875" cy="2191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Cambria" panose="02040503050406030204" pitchFamily="18" charset="0"/>
                </a:rPr>
                <a:t>DRAM row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3EF8AAD-EE04-2140-ACB1-675D31361361}"/>
                </a:ext>
              </a:extLst>
            </p:cNvPr>
            <p:cNvCxnSpPr>
              <a:cxnSpLocks/>
            </p:cNvCxnSpPr>
            <p:nvPr/>
          </p:nvCxnSpPr>
          <p:spPr>
            <a:xfrm>
              <a:off x="6477000" y="3467100"/>
              <a:ext cx="132459" cy="89180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478B9CA-7C0C-BC4E-9C42-EFFA74BC7A72}"/>
              </a:ext>
            </a:extLst>
          </p:cNvPr>
          <p:cNvSpPr txBox="1"/>
          <p:nvPr/>
        </p:nvSpPr>
        <p:spPr>
          <a:xfrm>
            <a:off x="284223" y="918136"/>
            <a:ext cx="8816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A DRAM bank is hierarchically organized into </a:t>
            </a:r>
            <a:r>
              <a:rPr lang="en-US" sz="2800" b="1" dirty="0">
                <a:solidFill>
                  <a:schemeClr val="accent1"/>
                </a:solidFill>
                <a:latin typeface="Cambria" panose="02040503050406030204" pitchFamily="18" charset="0"/>
              </a:rPr>
              <a:t>subarrays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BDB401-3D3A-1847-BBE4-D6FA9DBDEADF}"/>
              </a:ext>
            </a:extLst>
          </p:cNvPr>
          <p:cNvSpPr txBox="1"/>
          <p:nvPr/>
        </p:nvSpPr>
        <p:spPr>
          <a:xfrm>
            <a:off x="284223" y="5512344"/>
            <a:ext cx="77782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Columns of cells in subarrays share a</a:t>
            </a:r>
            <a:r>
              <a:rPr lang="en-US" sz="2800" b="1" dirty="0">
                <a:solidFill>
                  <a:schemeClr val="accent1"/>
                </a:solidFill>
                <a:latin typeface="Cambria" panose="02040503050406030204" pitchFamily="18" charset="0"/>
              </a:rPr>
              <a:t> local </a:t>
            </a:r>
            <a:r>
              <a:rPr lang="en-US" sz="2800" b="1" dirty="0" err="1">
                <a:solidFill>
                  <a:schemeClr val="accent1"/>
                </a:solidFill>
                <a:latin typeface="Cambria" panose="02040503050406030204" pitchFamily="18" charset="0"/>
              </a:rPr>
              <a:t>bitline</a:t>
            </a:r>
            <a:endParaRPr lang="en-US" sz="2800" b="1" dirty="0">
              <a:solidFill>
                <a:schemeClr val="accent1"/>
              </a:solidFill>
              <a:latin typeface="Cambria" panose="02040503050406030204" pitchFamily="18" charset="0"/>
            </a:endParaRPr>
          </a:p>
          <a:p>
            <a:r>
              <a:rPr lang="en-US" sz="2800" dirty="0">
                <a:latin typeface="Cambria" panose="02040503050406030204" pitchFamily="18" charset="0"/>
              </a:rPr>
              <a:t>Rows of cells in a subarray share a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</a:rPr>
              <a:t>wordline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372EDF60-1521-FC44-A4A7-152409958096}"/>
              </a:ext>
            </a:extLst>
          </p:cNvPr>
          <p:cNvSpPr txBox="1">
            <a:spLocks/>
          </p:cNvSpPr>
          <p:nvPr/>
        </p:nvSpPr>
        <p:spPr>
          <a:xfrm>
            <a:off x="55075" y="57551"/>
            <a:ext cx="8708780" cy="741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</a:rPr>
              <a:t>DRAM Organization</a:t>
            </a:r>
          </a:p>
        </p:txBody>
      </p:sp>
    </p:spTree>
    <p:extLst>
      <p:ext uri="{BB962C8B-B14F-4D97-AF65-F5344CB8AC3E}">
        <p14:creationId xmlns:p14="http://schemas.microsoft.com/office/powerpoint/2010/main" val="18100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CF83C-76D4-724E-8209-26E3F3BB9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DC9BEB3-BE5B-1043-B36C-CA9168FA5321}"/>
              </a:ext>
            </a:extLst>
          </p:cNvPr>
          <p:cNvSpPr txBox="1">
            <a:spLocks/>
          </p:cNvSpPr>
          <p:nvPr/>
        </p:nvSpPr>
        <p:spPr>
          <a:xfrm>
            <a:off x="71701" y="57552"/>
            <a:ext cx="8708780" cy="741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mbria" panose="02040503050406030204" pitchFamily="18" charset="0"/>
              </a:rPr>
              <a:t>DRAM Operation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B70E0E7-6C84-FB4C-9330-221680F849FD}"/>
              </a:ext>
            </a:extLst>
          </p:cNvPr>
          <p:cNvCxnSpPr>
            <a:cxnSpLocks/>
          </p:cNvCxnSpPr>
          <p:nvPr/>
        </p:nvCxnSpPr>
        <p:spPr>
          <a:xfrm>
            <a:off x="1849829" y="1819638"/>
            <a:ext cx="61641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1D7BC7-79FD-0243-B37D-DDCB833407C6}"/>
              </a:ext>
            </a:extLst>
          </p:cNvPr>
          <p:cNvCxnSpPr>
            <a:cxnSpLocks/>
          </p:cNvCxnSpPr>
          <p:nvPr/>
        </p:nvCxnSpPr>
        <p:spPr>
          <a:xfrm>
            <a:off x="1849828" y="2663697"/>
            <a:ext cx="616412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E40EB8-15C9-894D-B7AE-5CAD0E9F6756}"/>
              </a:ext>
            </a:extLst>
          </p:cNvPr>
          <p:cNvCxnSpPr>
            <a:cxnSpLocks/>
          </p:cNvCxnSpPr>
          <p:nvPr/>
        </p:nvCxnSpPr>
        <p:spPr>
          <a:xfrm>
            <a:off x="2400813" y="1409331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B13C52-B41E-354B-84DC-493BA72AE506}"/>
              </a:ext>
            </a:extLst>
          </p:cNvPr>
          <p:cNvCxnSpPr>
            <a:cxnSpLocks/>
          </p:cNvCxnSpPr>
          <p:nvPr/>
        </p:nvCxnSpPr>
        <p:spPr>
          <a:xfrm>
            <a:off x="3596567" y="1409331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CBC824-ABBD-E04E-A5EE-D8BEE1518F0F}"/>
              </a:ext>
            </a:extLst>
          </p:cNvPr>
          <p:cNvCxnSpPr>
            <a:cxnSpLocks/>
          </p:cNvCxnSpPr>
          <p:nvPr/>
        </p:nvCxnSpPr>
        <p:spPr>
          <a:xfrm>
            <a:off x="4921275" y="1409331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34DA913-2E69-FB4C-9943-C30247319383}"/>
              </a:ext>
            </a:extLst>
          </p:cNvPr>
          <p:cNvCxnSpPr>
            <a:cxnSpLocks/>
          </p:cNvCxnSpPr>
          <p:nvPr/>
        </p:nvCxnSpPr>
        <p:spPr>
          <a:xfrm>
            <a:off x="4335121" y="1409331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22FD591-DEB7-1E40-8CB7-42C8FA54E7B5}"/>
              </a:ext>
            </a:extLst>
          </p:cNvPr>
          <p:cNvCxnSpPr>
            <a:cxnSpLocks/>
          </p:cNvCxnSpPr>
          <p:nvPr/>
        </p:nvCxnSpPr>
        <p:spPr>
          <a:xfrm>
            <a:off x="5530875" y="1409331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869BCA0-8D54-0B4F-85C0-1054B0F89148}"/>
              </a:ext>
            </a:extLst>
          </p:cNvPr>
          <p:cNvCxnSpPr>
            <a:cxnSpLocks/>
          </p:cNvCxnSpPr>
          <p:nvPr/>
        </p:nvCxnSpPr>
        <p:spPr>
          <a:xfrm>
            <a:off x="3010412" y="1409331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C87994-1EF0-A546-92CE-9CBEA9F4BE0F}"/>
              </a:ext>
            </a:extLst>
          </p:cNvPr>
          <p:cNvSpPr txBox="1"/>
          <p:nvPr/>
        </p:nvSpPr>
        <p:spPr>
          <a:xfrm>
            <a:off x="8013956" y="2264919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545019-E112-D542-A85E-5D575A8DF349}"/>
              </a:ext>
            </a:extLst>
          </p:cNvPr>
          <p:cNvSpPr txBox="1"/>
          <p:nvPr/>
        </p:nvSpPr>
        <p:spPr>
          <a:xfrm>
            <a:off x="8011081" y="1433909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4EE280-17AA-594E-83E0-6610E705FD78}"/>
              </a:ext>
            </a:extLst>
          </p:cNvPr>
          <p:cNvSpPr txBox="1"/>
          <p:nvPr/>
        </p:nvSpPr>
        <p:spPr>
          <a:xfrm rot="5400000">
            <a:off x="3850273" y="3035548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1C3CB2-8F93-9A46-9A91-A8E533449738}"/>
              </a:ext>
            </a:extLst>
          </p:cNvPr>
          <p:cNvSpPr txBox="1"/>
          <p:nvPr/>
        </p:nvSpPr>
        <p:spPr>
          <a:xfrm rot="5400000">
            <a:off x="2568101" y="3051250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8148967-2E2B-EB45-97A8-70B5675185F8}"/>
              </a:ext>
            </a:extLst>
          </p:cNvPr>
          <p:cNvSpPr txBox="1"/>
          <p:nvPr/>
        </p:nvSpPr>
        <p:spPr>
          <a:xfrm rot="5400000">
            <a:off x="5760579" y="3031225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E9EC84-D6DF-CE46-A1D7-C8231883A456}"/>
              </a:ext>
            </a:extLst>
          </p:cNvPr>
          <p:cNvCxnSpPr>
            <a:cxnSpLocks/>
          </p:cNvCxnSpPr>
          <p:nvPr/>
        </p:nvCxnSpPr>
        <p:spPr>
          <a:xfrm>
            <a:off x="6816211" y="1409331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62FDCAF-A7FA-CC41-966B-790A945C37F2}"/>
              </a:ext>
            </a:extLst>
          </p:cNvPr>
          <p:cNvCxnSpPr>
            <a:cxnSpLocks/>
          </p:cNvCxnSpPr>
          <p:nvPr/>
        </p:nvCxnSpPr>
        <p:spPr>
          <a:xfrm>
            <a:off x="6230057" y="1409331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17EAB3-F9D5-3244-A386-81ABA4C3F6C9}"/>
              </a:ext>
            </a:extLst>
          </p:cNvPr>
          <p:cNvCxnSpPr>
            <a:cxnSpLocks/>
          </p:cNvCxnSpPr>
          <p:nvPr/>
        </p:nvCxnSpPr>
        <p:spPr>
          <a:xfrm>
            <a:off x="7425811" y="1409331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13A6A90D-7822-7F4A-A7B2-99659708FF5A}"/>
              </a:ext>
            </a:extLst>
          </p:cNvPr>
          <p:cNvSpPr/>
          <p:nvPr/>
        </p:nvSpPr>
        <p:spPr>
          <a:xfrm>
            <a:off x="2107735" y="3578101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Local Row Buffer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E8C19B-AF1D-9441-B410-4AC117467E8A}"/>
              </a:ext>
            </a:extLst>
          </p:cNvPr>
          <p:cNvCxnSpPr>
            <a:cxnSpLocks/>
          </p:cNvCxnSpPr>
          <p:nvPr/>
        </p:nvCxnSpPr>
        <p:spPr>
          <a:xfrm>
            <a:off x="1679513" y="1907230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8A2C7358-EA5D-1B48-869C-4435B2192829}"/>
              </a:ext>
            </a:extLst>
          </p:cNvPr>
          <p:cNvSpPr/>
          <p:nvPr/>
        </p:nvSpPr>
        <p:spPr>
          <a:xfrm>
            <a:off x="2097049" y="3577539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Local Row Buffer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87840D1C-B8A4-944C-95F3-060CF8D79F0B}"/>
              </a:ext>
            </a:extLst>
          </p:cNvPr>
          <p:cNvSpPr/>
          <p:nvPr/>
        </p:nvSpPr>
        <p:spPr>
          <a:xfrm>
            <a:off x="2107736" y="1550009"/>
            <a:ext cx="1828802" cy="679938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Cache line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85600ED-B185-DA41-8A75-6B0187040DE6}"/>
              </a:ext>
            </a:extLst>
          </p:cNvPr>
          <p:cNvSpPr/>
          <p:nvPr/>
        </p:nvSpPr>
        <p:spPr>
          <a:xfrm>
            <a:off x="4018598" y="1550008"/>
            <a:ext cx="1828802" cy="679939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008226AC-3D90-814E-841D-4D6E9AEB9F0F}"/>
              </a:ext>
            </a:extLst>
          </p:cNvPr>
          <p:cNvSpPr/>
          <p:nvPr/>
        </p:nvSpPr>
        <p:spPr>
          <a:xfrm>
            <a:off x="5929460" y="1550008"/>
            <a:ext cx="1828802" cy="679939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B2866AD4-F277-294F-B130-B09BEFDED699}"/>
              </a:ext>
            </a:extLst>
          </p:cNvPr>
          <p:cNvSpPr/>
          <p:nvPr/>
        </p:nvSpPr>
        <p:spPr>
          <a:xfrm>
            <a:off x="2138171" y="3598026"/>
            <a:ext cx="182880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9912AE-BB48-5A4C-A4F2-0573FA3DAE02}"/>
              </a:ext>
            </a:extLst>
          </p:cNvPr>
          <p:cNvSpPr txBox="1"/>
          <p:nvPr/>
        </p:nvSpPr>
        <p:spPr>
          <a:xfrm rot="5400000">
            <a:off x="7032533" y="3021197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1FA1DFE8-F51E-6B4C-A221-C5BA666A05EC}"/>
              </a:ext>
            </a:extLst>
          </p:cNvPr>
          <p:cNvSpPr/>
          <p:nvPr/>
        </p:nvSpPr>
        <p:spPr>
          <a:xfrm>
            <a:off x="4014322" y="3601996"/>
            <a:ext cx="1833077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BF8B5715-BA0F-F04B-9858-93D908809CC3}"/>
              </a:ext>
            </a:extLst>
          </p:cNvPr>
          <p:cNvSpPr/>
          <p:nvPr/>
        </p:nvSpPr>
        <p:spPr>
          <a:xfrm>
            <a:off x="5880949" y="3604699"/>
            <a:ext cx="1833077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1ED3B7-F0CF-8044-A1B5-DBB49BB2B166}"/>
              </a:ext>
            </a:extLst>
          </p:cNvPr>
          <p:cNvCxnSpPr>
            <a:cxnSpLocks/>
          </p:cNvCxnSpPr>
          <p:nvPr/>
        </p:nvCxnSpPr>
        <p:spPr>
          <a:xfrm>
            <a:off x="1679512" y="2744086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3CE6D9FA-AE25-D34D-BBED-47A09740AB53}"/>
              </a:ext>
            </a:extLst>
          </p:cNvPr>
          <p:cNvSpPr/>
          <p:nvPr/>
        </p:nvSpPr>
        <p:spPr>
          <a:xfrm>
            <a:off x="2107735" y="2394068"/>
            <a:ext cx="1828802" cy="679941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25A26FB7-DC88-DA42-A522-BBCD634F7E4B}"/>
              </a:ext>
            </a:extLst>
          </p:cNvPr>
          <p:cNvSpPr/>
          <p:nvPr/>
        </p:nvSpPr>
        <p:spPr>
          <a:xfrm>
            <a:off x="4018598" y="2394067"/>
            <a:ext cx="1828802" cy="679942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0F35488-E6A2-A04A-9B0D-2FAD428F8474}"/>
              </a:ext>
            </a:extLst>
          </p:cNvPr>
          <p:cNvSpPr/>
          <p:nvPr/>
        </p:nvSpPr>
        <p:spPr>
          <a:xfrm>
            <a:off x="5929460" y="2394067"/>
            <a:ext cx="1828802" cy="679942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DF2231-DB85-B241-9993-8AE1DB16EE7F}"/>
              </a:ext>
            </a:extLst>
          </p:cNvPr>
          <p:cNvGrpSpPr/>
          <p:nvPr/>
        </p:nvGrpSpPr>
        <p:grpSpPr>
          <a:xfrm>
            <a:off x="2223724" y="2217982"/>
            <a:ext cx="5425328" cy="1445694"/>
            <a:chOff x="2215130" y="3511029"/>
            <a:chExt cx="5425328" cy="1445694"/>
          </a:xfrm>
        </p:grpSpPr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F8A55AE1-BC0C-764F-AB49-7D43A5C49DEB}"/>
                </a:ext>
              </a:extLst>
            </p:cNvPr>
            <p:cNvSpPr/>
            <p:nvPr/>
          </p:nvSpPr>
          <p:spPr>
            <a:xfrm>
              <a:off x="2215130" y="3522994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F029D9EA-22AF-6142-A5CD-807D56CC0CE2}"/>
                </a:ext>
              </a:extLst>
            </p:cNvPr>
            <p:cNvSpPr/>
            <p:nvPr/>
          </p:nvSpPr>
          <p:spPr>
            <a:xfrm>
              <a:off x="2815421" y="3519785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2C949FA9-465A-EE4C-A6A8-198071917687}"/>
                </a:ext>
              </a:extLst>
            </p:cNvPr>
            <p:cNvSpPr/>
            <p:nvPr/>
          </p:nvSpPr>
          <p:spPr>
            <a:xfrm>
              <a:off x="3381207" y="3517699"/>
              <a:ext cx="417160" cy="1434437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F8956FBA-648F-5D47-820D-E0372C2A9818}"/>
                </a:ext>
              </a:extLst>
            </p:cNvPr>
            <p:cNvSpPr/>
            <p:nvPr/>
          </p:nvSpPr>
          <p:spPr>
            <a:xfrm>
              <a:off x="4145119" y="3518408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Down Arrow 55">
              <a:extLst>
                <a:ext uri="{FF2B5EF4-FFF2-40B4-BE49-F238E27FC236}">
                  <a16:creationId xmlns:a16="http://schemas.microsoft.com/office/drawing/2014/main" id="{51736CD9-D762-F14A-8EF4-4F72B39971DD}"/>
                </a:ext>
              </a:extLst>
            </p:cNvPr>
            <p:cNvSpPr/>
            <p:nvPr/>
          </p:nvSpPr>
          <p:spPr>
            <a:xfrm>
              <a:off x="4745410" y="3515199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Down Arrow 56">
              <a:extLst>
                <a:ext uri="{FF2B5EF4-FFF2-40B4-BE49-F238E27FC236}">
                  <a16:creationId xmlns:a16="http://schemas.microsoft.com/office/drawing/2014/main" id="{D672F57B-DCF2-DE45-814E-C5A69EB2B9B2}"/>
                </a:ext>
              </a:extLst>
            </p:cNvPr>
            <p:cNvSpPr/>
            <p:nvPr/>
          </p:nvSpPr>
          <p:spPr>
            <a:xfrm>
              <a:off x="5311196" y="3513114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wn Arrow 57">
              <a:extLst>
                <a:ext uri="{FF2B5EF4-FFF2-40B4-BE49-F238E27FC236}">
                  <a16:creationId xmlns:a16="http://schemas.microsoft.com/office/drawing/2014/main" id="{09F6F610-BCEB-E54A-AFF8-B8DAEE688C8C}"/>
                </a:ext>
              </a:extLst>
            </p:cNvPr>
            <p:cNvSpPr/>
            <p:nvPr/>
          </p:nvSpPr>
          <p:spPr>
            <a:xfrm>
              <a:off x="6057221" y="3516323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Down Arrow 58">
              <a:extLst>
                <a:ext uri="{FF2B5EF4-FFF2-40B4-BE49-F238E27FC236}">
                  <a16:creationId xmlns:a16="http://schemas.microsoft.com/office/drawing/2014/main" id="{6446C428-5BFA-C04F-AA33-DF76AEA64A86}"/>
                </a:ext>
              </a:extLst>
            </p:cNvPr>
            <p:cNvSpPr/>
            <p:nvPr/>
          </p:nvSpPr>
          <p:spPr>
            <a:xfrm>
              <a:off x="6657512" y="3513114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Down Arrow 59">
              <a:extLst>
                <a:ext uri="{FF2B5EF4-FFF2-40B4-BE49-F238E27FC236}">
                  <a16:creationId xmlns:a16="http://schemas.microsoft.com/office/drawing/2014/main" id="{08277E65-FB07-F141-88D1-98F02F64A7F0}"/>
                </a:ext>
              </a:extLst>
            </p:cNvPr>
            <p:cNvSpPr/>
            <p:nvPr/>
          </p:nvSpPr>
          <p:spPr>
            <a:xfrm>
              <a:off x="7223298" y="3511029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5F875A74-3FA0-6A43-A54C-A5CECB7AD656}"/>
              </a:ext>
            </a:extLst>
          </p:cNvPr>
          <p:cNvSpPr/>
          <p:nvPr/>
        </p:nvSpPr>
        <p:spPr>
          <a:xfrm rot="16200000">
            <a:off x="196875" y="2194778"/>
            <a:ext cx="2438400" cy="867507"/>
          </a:xfrm>
          <a:prstGeom prst="roundRect">
            <a:avLst/>
          </a:prstGeom>
          <a:solidFill>
            <a:srgbClr val="F4F4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Row Decoder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0E2F4EC-3988-8041-8DC0-4C91D1B9D002}"/>
              </a:ext>
            </a:extLst>
          </p:cNvPr>
          <p:cNvSpPr/>
          <p:nvPr/>
        </p:nvSpPr>
        <p:spPr>
          <a:xfrm>
            <a:off x="2097049" y="3580242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Local Row Buffer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7931A7D-3E87-B24F-A6C2-EA7C20BDA50B}"/>
              </a:ext>
            </a:extLst>
          </p:cNvPr>
          <p:cNvGrpSpPr/>
          <p:nvPr/>
        </p:nvGrpSpPr>
        <p:grpSpPr>
          <a:xfrm>
            <a:off x="2225401" y="3061507"/>
            <a:ext cx="5425328" cy="593799"/>
            <a:chOff x="2215130" y="3511029"/>
            <a:chExt cx="5425328" cy="1445694"/>
          </a:xfrm>
        </p:grpSpPr>
        <p:sp>
          <p:nvSpPr>
            <p:cNvPr id="76" name="Down Arrow 75">
              <a:extLst>
                <a:ext uri="{FF2B5EF4-FFF2-40B4-BE49-F238E27FC236}">
                  <a16:creationId xmlns:a16="http://schemas.microsoft.com/office/drawing/2014/main" id="{2D046AFB-8E70-DE46-A213-BABB07377FA5}"/>
                </a:ext>
              </a:extLst>
            </p:cNvPr>
            <p:cNvSpPr/>
            <p:nvPr/>
          </p:nvSpPr>
          <p:spPr>
            <a:xfrm>
              <a:off x="2215130" y="3522994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Down Arrow 76">
              <a:extLst>
                <a:ext uri="{FF2B5EF4-FFF2-40B4-BE49-F238E27FC236}">
                  <a16:creationId xmlns:a16="http://schemas.microsoft.com/office/drawing/2014/main" id="{61C35E40-8973-A64C-9A74-0EA64A899425}"/>
                </a:ext>
              </a:extLst>
            </p:cNvPr>
            <p:cNvSpPr/>
            <p:nvPr/>
          </p:nvSpPr>
          <p:spPr>
            <a:xfrm>
              <a:off x="2815421" y="3519785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Down Arrow 77">
              <a:extLst>
                <a:ext uri="{FF2B5EF4-FFF2-40B4-BE49-F238E27FC236}">
                  <a16:creationId xmlns:a16="http://schemas.microsoft.com/office/drawing/2014/main" id="{255C93AA-D729-9B4D-8340-CD9CC10D53E5}"/>
                </a:ext>
              </a:extLst>
            </p:cNvPr>
            <p:cNvSpPr/>
            <p:nvPr/>
          </p:nvSpPr>
          <p:spPr>
            <a:xfrm>
              <a:off x="3381207" y="3517699"/>
              <a:ext cx="417160" cy="1434437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Down Arrow 78">
              <a:extLst>
                <a:ext uri="{FF2B5EF4-FFF2-40B4-BE49-F238E27FC236}">
                  <a16:creationId xmlns:a16="http://schemas.microsoft.com/office/drawing/2014/main" id="{7323D263-3357-7346-9F17-054D9900B65F}"/>
                </a:ext>
              </a:extLst>
            </p:cNvPr>
            <p:cNvSpPr/>
            <p:nvPr/>
          </p:nvSpPr>
          <p:spPr>
            <a:xfrm>
              <a:off x="4145119" y="3518408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Down Arrow 79">
              <a:extLst>
                <a:ext uri="{FF2B5EF4-FFF2-40B4-BE49-F238E27FC236}">
                  <a16:creationId xmlns:a16="http://schemas.microsoft.com/office/drawing/2014/main" id="{FD98BB0A-8985-EF41-8EE7-2DFA25690F6B}"/>
                </a:ext>
              </a:extLst>
            </p:cNvPr>
            <p:cNvSpPr/>
            <p:nvPr/>
          </p:nvSpPr>
          <p:spPr>
            <a:xfrm>
              <a:off x="4745410" y="3515199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Down Arrow 80">
              <a:extLst>
                <a:ext uri="{FF2B5EF4-FFF2-40B4-BE49-F238E27FC236}">
                  <a16:creationId xmlns:a16="http://schemas.microsoft.com/office/drawing/2014/main" id="{CA7B0E8A-4AF9-B64F-9AAC-8F2040BE079E}"/>
                </a:ext>
              </a:extLst>
            </p:cNvPr>
            <p:cNvSpPr/>
            <p:nvPr/>
          </p:nvSpPr>
          <p:spPr>
            <a:xfrm>
              <a:off x="5311196" y="3513114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Down Arrow 81">
              <a:extLst>
                <a:ext uri="{FF2B5EF4-FFF2-40B4-BE49-F238E27FC236}">
                  <a16:creationId xmlns:a16="http://schemas.microsoft.com/office/drawing/2014/main" id="{B1FFFE46-5689-E848-AEAB-EE0ADEF3EF24}"/>
                </a:ext>
              </a:extLst>
            </p:cNvPr>
            <p:cNvSpPr/>
            <p:nvPr/>
          </p:nvSpPr>
          <p:spPr>
            <a:xfrm>
              <a:off x="6057221" y="3516323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Down Arrow 82">
              <a:extLst>
                <a:ext uri="{FF2B5EF4-FFF2-40B4-BE49-F238E27FC236}">
                  <a16:creationId xmlns:a16="http://schemas.microsoft.com/office/drawing/2014/main" id="{2B3CD94E-BAAD-1643-8E9A-A251763AFF87}"/>
                </a:ext>
              </a:extLst>
            </p:cNvPr>
            <p:cNvSpPr/>
            <p:nvPr/>
          </p:nvSpPr>
          <p:spPr>
            <a:xfrm>
              <a:off x="6657512" y="3513114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Down Arrow 83">
              <a:extLst>
                <a:ext uri="{FF2B5EF4-FFF2-40B4-BE49-F238E27FC236}">
                  <a16:creationId xmlns:a16="http://schemas.microsoft.com/office/drawing/2014/main" id="{DEF390EC-37F9-8B49-A703-B69F2A640B5A}"/>
                </a:ext>
              </a:extLst>
            </p:cNvPr>
            <p:cNvSpPr/>
            <p:nvPr/>
          </p:nvSpPr>
          <p:spPr>
            <a:xfrm>
              <a:off x="7223298" y="3511029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9F29BC6-0AF5-0F4C-B4A5-934C80D0B34D}"/>
              </a:ext>
            </a:extLst>
          </p:cNvPr>
          <p:cNvSpPr/>
          <p:nvPr/>
        </p:nvSpPr>
        <p:spPr>
          <a:xfrm>
            <a:off x="2123016" y="3604698"/>
            <a:ext cx="182880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F9A6104E-DE4E-D847-98DC-A146729432F7}"/>
              </a:ext>
            </a:extLst>
          </p:cNvPr>
          <p:cNvSpPr/>
          <p:nvPr/>
        </p:nvSpPr>
        <p:spPr>
          <a:xfrm>
            <a:off x="4014322" y="3604699"/>
            <a:ext cx="1833077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5AA5AC22-4071-DD48-84DE-446B88A1D361}"/>
              </a:ext>
            </a:extLst>
          </p:cNvPr>
          <p:cNvSpPr/>
          <p:nvPr/>
        </p:nvSpPr>
        <p:spPr>
          <a:xfrm>
            <a:off x="5912497" y="3599667"/>
            <a:ext cx="180115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A66FEADF-FBA5-D942-A5BF-2E48971EAA44}"/>
              </a:ext>
            </a:extLst>
          </p:cNvPr>
          <p:cNvSpPr/>
          <p:nvPr/>
        </p:nvSpPr>
        <p:spPr>
          <a:xfrm>
            <a:off x="899227" y="5400958"/>
            <a:ext cx="1110088" cy="476247"/>
          </a:xfrm>
          <a:prstGeom prst="roundRect">
            <a:avLst>
              <a:gd name="adj" fmla="val 30435"/>
            </a:avLst>
          </a:prstGeom>
          <a:solidFill>
            <a:srgbClr val="5E9C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</a:rPr>
              <a:t>ACT R0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A5733E0B-DCDB-5B49-B417-6746129102D8}"/>
              </a:ext>
            </a:extLst>
          </p:cNvPr>
          <p:cNvSpPr/>
          <p:nvPr/>
        </p:nvSpPr>
        <p:spPr>
          <a:xfrm>
            <a:off x="2059909" y="5400957"/>
            <a:ext cx="642870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RD</a:t>
            </a: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3D272EA8-6DE6-354C-8561-9164D1E57058}"/>
              </a:ext>
            </a:extLst>
          </p:cNvPr>
          <p:cNvSpPr/>
          <p:nvPr/>
        </p:nvSpPr>
        <p:spPr>
          <a:xfrm>
            <a:off x="4087995" y="5397862"/>
            <a:ext cx="1200882" cy="476247"/>
          </a:xfrm>
          <a:prstGeom prst="roundRect">
            <a:avLst>
              <a:gd name="adj" fmla="val 30435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</a:rPr>
              <a:t>PRE R0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C4DAEE76-D520-B74D-BD4A-49EA8E5D4A80}"/>
              </a:ext>
            </a:extLst>
          </p:cNvPr>
          <p:cNvSpPr/>
          <p:nvPr/>
        </p:nvSpPr>
        <p:spPr>
          <a:xfrm>
            <a:off x="2750390" y="5393907"/>
            <a:ext cx="598179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RD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19CC8096-46E9-D746-B451-CD8DCA6C2948}"/>
              </a:ext>
            </a:extLst>
          </p:cNvPr>
          <p:cNvSpPr/>
          <p:nvPr/>
        </p:nvSpPr>
        <p:spPr>
          <a:xfrm>
            <a:off x="3396180" y="5395822"/>
            <a:ext cx="644204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RD</a:t>
            </a: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818CB4BD-0B9C-C449-BF62-D753D6F767C8}"/>
              </a:ext>
            </a:extLst>
          </p:cNvPr>
          <p:cNvSpPr/>
          <p:nvPr/>
        </p:nvSpPr>
        <p:spPr>
          <a:xfrm>
            <a:off x="5344881" y="5398918"/>
            <a:ext cx="1110088" cy="476247"/>
          </a:xfrm>
          <a:prstGeom prst="roundRect">
            <a:avLst>
              <a:gd name="adj" fmla="val 30435"/>
            </a:avLst>
          </a:prstGeom>
          <a:solidFill>
            <a:srgbClr val="5E9C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Cambria" panose="02040503050406030204" pitchFamily="18" charset="0"/>
              </a:rPr>
              <a:t>ACT R1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F869F965-0D30-8B4B-8976-B19A2BCDAE6B}"/>
              </a:ext>
            </a:extLst>
          </p:cNvPr>
          <p:cNvSpPr/>
          <p:nvPr/>
        </p:nvSpPr>
        <p:spPr>
          <a:xfrm>
            <a:off x="6505563" y="5398917"/>
            <a:ext cx="642870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RD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106BF458-D3AD-3C4B-ADC4-3A79CB232325}"/>
              </a:ext>
            </a:extLst>
          </p:cNvPr>
          <p:cNvSpPr/>
          <p:nvPr/>
        </p:nvSpPr>
        <p:spPr>
          <a:xfrm>
            <a:off x="7196044" y="5391867"/>
            <a:ext cx="598179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RD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F49F66E1-36E0-E14F-AF86-95ED86EC6972}"/>
              </a:ext>
            </a:extLst>
          </p:cNvPr>
          <p:cNvSpPr/>
          <p:nvPr/>
        </p:nvSpPr>
        <p:spPr>
          <a:xfrm>
            <a:off x="7841834" y="5393782"/>
            <a:ext cx="644204" cy="476247"/>
          </a:xfrm>
          <a:prstGeom prst="roundRect">
            <a:avLst>
              <a:gd name="adj" fmla="val 30435"/>
            </a:avLst>
          </a:prstGeom>
          <a:solidFill>
            <a:srgbClr val="FFF1C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mbria" panose="02040503050406030204" pitchFamily="18" charset="0"/>
              </a:rPr>
              <a:t>RD</a:t>
            </a:r>
          </a:p>
        </p:txBody>
      </p:sp>
    </p:spTree>
    <p:extLst>
      <p:ext uri="{BB962C8B-B14F-4D97-AF65-F5344CB8AC3E}">
        <p14:creationId xmlns:p14="http://schemas.microsoft.com/office/powerpoint/2010/main" val="200338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47" grpId="0" animBg="1"/>
      <p:bldP spid="50" grpId="0" animBg="1"/>
      <p:bldP spid="50" grpId="1" animBg="1"/>
      <p:bldP spid="61" grpId="0" animBg="1"/>
      <p:bldP spid="62" grpId="0" animBg="1"/>
      <p:bldP spid="63" grpId="0" animBg="1"/>
      <p:bldP spid="65" grpId="0" animBg="1"/>
      <p:bldP spid="65" grpId="1" animBg="1"/>
      <p:bldP spid="71" grpId="0"/>
      <p:bldP spid="72" grpId="0" animBg="1"/>
      <p:bldP spid="72" grpId="1" animBg="1"/>
      <p:bldP spid="73" grpId="0" animBg="1"/>
      <p:bldP spid="73" grpId="1" animBg="1"/>
      <p:bldP spid="45" grpId="0" animBg="1"/>
      <p:bldP spid="46" grpId="0" animBg="1"/>
      <p:bldP spid="48" grpId="0" animBg="1"/>
      <p:bldP spid="64" grpId="0" animBg="1"/>
      <p:bldP spid="85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90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8" grpId="0" animBg="1"/>
      <p:bldP spid="9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Accesses and Failures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832102" y="1392322"/>
            <a:ext cx="3577213" cy="3431477"/>
            <a:chOff x="6451817" y="73723"/>
            <a:chExt cx="2611796" cy="2369557"/>
          </a:xfrm>
        </p:grpSpPr>
        <p:grpSp>
          <p:nvGrpSpPr>
            <p:cNvPr id="32" name="Group 31"/>
            <p:cNvGrpSpPr/>
            <p:nvPr/>
          </p:nvGrpSpPr>
          <p:grpSpPr>
            <a:xfrm>
              <a:off x="6451817" y="73723"/>
              <a:ext cx="2611796" cy="2369557"/>
              <a:chOff x="-52931" y="1016557"/>
              <a:chExt cx="3471820" cy="2983179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-52931" y="1016557"/>
                <a:ext cx="1661221" cy="450157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wordline</a:t>
                </a:r>
                <a:endParaRPr lang="en-US" sz="2000" i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H="1">
                <a:off x="75991" y="1416479"/>
                <a:ext cx="3342898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 rot="5400000">
                <a:off x="-50765" y="3081226"/>
                <a:ext cx="1531246" cy="30577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capacitor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06531" y="1493470"/>
                <a:ext cx="1470875" cy="426355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access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15331" y="1677138"/>
                <a:ext cx="2214319" cy="606443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transistor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5400000">
                <a:off x="2644744" y="2618138"/>
                <a:ext cx="1098348" cy="406119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2000" i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988122" y="1033736"/>
                <a:ext cx="12312" cy="2369502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2180762" y="1713521"/>
                <a:ext cx="0" cy="15557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1930379" y="1876304"/>
                <a:ext cx="499012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2429388" y="1987524"/>
                <a:ext cx="1" cy="259566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H="1">
                <a:off x="1930379" y="1987524"/>
                <a:ext cx="499012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429388" y="2247090"/>
                <a:ext cx="193166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1737212" y="2247090"/>
                <a:ext cx="193167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 flipV="1">
                <a:off x="1930378" y="1987524"/>
                <a:ext cx="1" cy="259566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2180762" y="1416479"/>
                <a:ext cx="1" cy="321296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2622554" y="2247090"/>
                <a:ext cx="377880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/>
              <p:cNvCxnSpPr/>
              <p:nvPr/>
            </p:nvCxnSpPr>
            <p:spPr>
              <a:xfrm rot="5400000">
                <a:off x="1090561" y="2377314"/>
                <a:ext cx="774172" cy="519135"/>
              </a:xfrm>
              <a:prstGeom prst="bentConnector3">
                <a:avLst>
                  <a:gd name="adj1" fmla="val -293"/>
                </a:avLst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1218079" y="3433619"/>
                <a:ext cx="0" cy="31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triangl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1218079" y="3018265"/>
                <a:ext cx="0" cy="151697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958515" y="3435119"/>
                <a:ext cx="51913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>
                <a:off x="958515" y="3169962"/>
                <a:ext cx="51913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218079" y="3435120"/>
                <a:ext cx="0" cy="130178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/>
            <p:cNvSpPr/>
            <p:nvPr/>
          </p:nvSpPr>
          <p:spPr>
            <a:xfrm>
              <a:off x="8005235" y="1868211"/>
              <a:ext cx="1041895" cy="3708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Sense Amplifier</a:t>
              </a:r>
            </a:p>
          </p:txBody>
        </p:sp>
      </p:grpSp>
      <p:cxnSp>
        <p:nvCxnSpPr>
          <p:cNvPr id="52" name="Straight Connector 51"/>
          <p:cNvCxnSpPr>
            <a:stCxn id="46" idx="3"/>
            <a:endCxn id="46" idx="3"/>
          </p:cNvCxnSpPr>
          <p:nvPr/>
        </p:nvCxnSpPr>
        <p:spPr>
          <a:xfrm>
            <a:off x="1028424" y="219108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3322" y="1960255"/>
            <a:ext cx="8458827" cy="3522955"/>
            <a:chOff x="124920" y="2084239"/>
            <a:chExt cx="8458827" cy="3522955"/>
          </a:xfrm>
        </p:grpSpPr>
        <p:grpSp>
          <p:nvGrpSpPr>
            <p:cNvPr id="75" name="Group 74"/>
            <p:cNvGrpSpPr/>
            <p:nvPr/>
          </p:nvGrpSpPr>
          <p:grpSpPr>
            <a:xfrm>
              <a:off x="124920" y="2084239"/>
              <a:ext cx="8458827" cy="3522955"/>
              <a:chOff x="124920" y="2084239"/>
              <a:chExt cx="8458827" cy="3522955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125415" y="2350939"/>
                <a:ext cx="0" cy="315304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1125415" y="5495194"/>
                <a:ext cx="7458332" cy="197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554928" y="2084239"/>
                <a:ext cx="575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/>
                  <a:t>V</a:t>
                </a:r>
                <a:r>
                  <a:rPr lang="en-US" sz="2400" b="1" baseline="-25000" dirty="0" err="1"/>
                  <a:t>dd</a:t>
                </a:r>
                <a:endParaRPr lang="en-US" b="1" baseline="-250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24920" y="5145529"/>
                <a:ext cx="10367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0.5 </a:t>
                </a:r>
                <a:r>
                  <a:rPr lang="en-US" sz="2400" b="1" dirty="0" err="1"/>
                  <a:t>V</a:t>
                </a:r>
                <a:r>
                  <a:rPr lang="en-US" sz="2400" b="1" baseline="-25000" dirty="0" err="1"/>
                  <a:t>dd</a:t>
                </a:r>
                <a:endParaRPr lang="en-US" sz="2400" b="1" baseline="-25000" dirty="0"/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 flipH="1">
              <a:off x="1052944" y="2350939"/>
              <a:ext cx="13644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 flipH="1" flipV="1">
            <a:off x="1019567" y="5357328"/>
            <a:ext cx="832821" cy="1006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1841501" y="4766362"/>
            <a:ext cx="1992208" cy="621453"/>
            <a:chOff x="1943099" y="4890346"/>
            <a:chExt cx="1992208" cy="621453"/>
          </a:xfrm>
        </p:grpSpPr>
        <p:sp>
          <p:nvSpPr>
            <p:cNvPr id="61" name="Freeform 60"/>
            <p:cNvSpPr/>
            <p:nvPr/>
          </p:nvSpPr>
          <p:spPr>
            <a:xfrm>
              <a:off x="1943099" y="4890346"/>
              <a:ext cx="1978661" cy="621453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flipV="1">
              <a:off x="3378200" y="4897121"/>
              <a:ext cx="557107" cy="1460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3804255" y="2186281"/>
            <a:ext cx="4523252" cy="2600929"/>
            <a:chOff x="1943099" y="4890346"/>
            <a:chExt cx="1992208" cy="621453"/>
          </a:xfrm>
        </p:grpSpPr>
        <p:sp>
          <p:nvSpPr>
            <p:cNvPr id="73" name="Freeform 72"/>
            <p:cNvSpPr/>
            <p:nvPr/>
          </p:nvSpPr>
          <p:spPr>
            <a:xfrm>
              <a:off x="1943099" y="4890346"/>
              <a:ext cx="1978661" cy="621453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3757941" y="4892441"/>
              <a:ext cx="177366" cy="323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1217789" y="5371413"/>
            <a:ext cx="1247423" cy="632961"/>
            <a:chOff x="1319387" y="5523973"/>
            <a:chExt cx="1247423" cy="632961"/>
          </a:xfrm>
        </p:grpSpPr>
        <p:sp>
          <p:nvSpPr>
            <p:cNvPr id="82" name="Rounded Rectangle 81"/>
            <p:cNvSpPr/>
            <p:nvPr/>
          </p:nvSpPr>
          <p:spPr>
            <a:xfrm>
              <a:off x="1319387" y="5748719"/>
              <a:ext cx="1247423" cy="408215"/>
            </a:xfrm>
            <a:prstGeom prst="roundRect">
              <a:avLst>
                <a:gd name="adj" fmla="val 4521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83"/>
            <p:cNvCxnSpPr>
              <a:stCxn id="82" idx="0"/>
            </p:cNvCxnSpPr>
            <p:nvPr/>
          </p:nvCxnSpPr>
          <p:spPr>
            <a:xfrm flipH="1" flipV="1">
              <a:off x="1943098" y="5523973"/>
              <a:ext cx="1" cy="224746"/>
            </a:xfrm>
            <a:prstGeom prst="straightConnector1">
              <a:avLst/>
            </a:prstGeom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3187266" y="5369208"/>
            <a:ext cx="1247423" cy="629111"/>
            <a:chOff x="1319387" y="5492987"/>
            <a:chExt cx="1247423" cy="629111"/>
          </a:xfrm>
        </p:grpSpPr>
        <p:sp>
          <p:nvSpPr>
            <p:cNvPr id="87" name="Rounded Rectangle 86"/>
            <p:cNvSpPr/>
            <p:nvPr/>
          </p:nvSpPr>
          <p:spPr>
            <a:xfrm>
              <a:off x="1319387" y="5713883"/>
              <a:ext cx="1247423" cy="408215"/>
            </a:xfrm>
            <a:prstGeom prst="roundRect">
              <a:avLst>
                <a:gd name="adj" fmla="val 4521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Arrow Connector 87"/>
            <p:cNvCxnSpPr>
              <a:stCxn id="87" idx="0"/>
            </p:cNvCxnSpPr>
            <p:nvPr/>
          </p:nvCxnSpPr>
          <p:spPr>
            <a:xfrm flipH="1" flipV="1">
              <a:off x="1943098" y="5492987"/>
              <a:ext cx="1" cy="220896"/>
            </a:xfrm>
            <a:prstGeom prst="straightConnector1">
              <a:avLst/>
            </a:prstGeom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7831197" y="5385225"/>
            <a:ext cx="913694" cy="632961"/>
            <a:chOff x="1217789" y="5523973"/>
            <a:chExt cx="1467950" cy="632961"/>
          </a:xfrm>
        </p:grpSpPr>
        <p:sp>
          <p:nvSpPr>
            <p:cNvPr id="90" name="Rounded Rectangle 89"/>
            <p:cNvSpPr/>
            <p:nvPr/>
          </p:nvSpPr>
          <p:spPr>
            <a:xfrm>
              <a:off x="1217789" y="5748719"/>
              <a:ext cx="1467950" cy="408215"/>
            </a:xfrm>
            <a:prstGeom prst="roundRect">
              <a:avLst>
                <a:gd name="adj" fmla="val 4521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H="1" flipV="1">
              <a:off x="1943098" y="5523973"/>
              <a:ext cx="1" cy="224746"/>
            </a:xfrm>
            <a:prstGeom prst="straightConnector1">
              <a:avLst/>
            </a:prstGeom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Straight Connector 92"/>
          <p:cNvCxnSpPr/>
          <p:nvPr/>
        </p:nvCxnSpPr>
        <p:spPr>
          <a:xfrm>
            <a:off x="1028424" y="2772258"/>
            <a:ext cx="729908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1841090" y="2012313"/>
            <a:ext cx="6477521" cy="3370363"/>
            <a:chOff x="1841090" y="2136297"/>
            <a:chExt cx="6477521" cy="3370363"/>
          </a:xfrm>
        </p:grpSpPr>
        <p:sp>
          <p:nvSpPr>
            <p:cNvPr id="99" name="Freeform 98"/>
            <p:cNvSpPr/>
            <p:nvPr/>
          </p:nvSpPr>
          <p:spPr>
            <a:xfrm>
              <a:off x="1841090" y="4736123"/>
              <a:ext cx="1984630" cy="770537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827782" y="2136297"/>
              <a:ext cx="4490829" cy="2615285"/>
              <a:chOff x="1943099" y="4890346"/>
              <a:chExt cx="1992208" cy="621453"/>
            </a:xfrm>
          </p:grpSpPr>
          <p:sp>
            <p:nvSpPr>
              <p:cNvPr id="111" name="Freeform 110"/>
              <p:cNvSpPr/>
              <p:nvPr/>
            </p:nvSpPr>
            <p:spPr>
              <a:xfrm>
                <a:off x="1943099" y="4890346"/>
                <a:ext cx="1978661" cy="621453"/>
              </a:xfrm>
              <a:custGeom>
                <a:avLst/>
                <a:gdLst>
                  <a:gd name="connsiteX0" fmla="*/ 0 w 1993900"/>
                  <a:gd name="connsiteY0" fmla="*/ 622300 h 622300"/>
                  <a:gd name="connsiteX1" fmla="*/ 546100 w 1993900"/>
                  <a:gd name="connsiteY1" fmla="*/ 127000 h 622300"/>
                  <a:gd name="connsiteX2" fmla="*/ 1993900 w 1993900"/>
                  <a:gd name="connsiteY2" fmla="*/ 0 h 62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93900" h="622300">
                    <a:moveTo>
                      <a:pt x="0" y="622300"/>
                    </a:moveTo>
                    <a:cubicBezTo>
                      <a:pt x="106891" y="426508"/>
                      <a:pt x="213783" y="230717"/>
                      <a:pt x="546100" y="127000"/>
                    </a:cubicBezTo>
                    <a:cubicBezTo>
                      <a:pt x="878417" y="23283"/>
                      <a:pt x="1993900" y="0"/>
                      <a:pt x="1993900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 flipV="1">
                <a:off x="3757941" y="4892441"/>
                <a:ext cx="177366" cy="323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" name="Group 123"/>
          <p:cNvGrpSpPr/>
          <p:nvPr/>
        </p:nvGrpSpPr>
        <p:grpSpPr>
          <a:xfrm>
            <a:off x="1854349" y="2416908"/>
            <a:ext cx="6433695" cy="2938510"/>
            <a:chOff x="1854349" y="2629912"/>
            <a:chExt cx="6433695" cy="2849490"/>
          </a:xfrm>
        </p:grpSpPr>
        <p:sp>
          <p:nvSpPr>
            <p:cNvPr id="96" name="Freeform 95"/>
            <p:cNvSpPr/>
            <p:nvPr/>
          </p:nvSpPr>
          <p:spPr>
            <a:xfrm>
              <a:off x="1854349" y="5150224"/>
              <a:ext cx="1969064" cy="329178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3823287" y="2629912"/>
              <a:ext cx="4464757" cy="2524734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847591" y="2683952"/>
            <a:ext cx="6440499" cy="2685256"/>
            <a:chOff x="1847591" y="2807936"/>
            <a:chExt cx="6440499" cy="2685256"/>
          </a:xfrm>
        </p:grpSpPr>
        <p:sp>
          <p:nvSpPr>
            <p:cNvPr id="105" name="Freeform 104"/>
            <p:cNvSpPr/>
            <p:nvPr/>
          </p:nvSpPr>
          <p:spPr>
            <a:xfrm>
              <a:off x="1847591" y="5252224"/>
              <a:ext cx="1988429" cy="240968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3830037" y="2807936"/>
              <a:ext cx="4458053" cy="2450520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TextBox 125"/>
          <p:cNvSpPr txBox="1"/>
          <p:nvPr/>
        </p:nvSpPr>
        <p:spPr>
          <a:xfrm rot="16200000">
            <a:off x="-768384" y="3545155"/>
            <a:ext cx="211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Bitline</a:t>
            </a:r>
            <a:r>
              <a:rPr lang="en-US" sz="2400" b="1" dirty="0"/>
              <a:t> Voltage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4283811" y="532473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549195" y="2746288"/>
            <a:ext cx="1888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Ready to Access 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Voltage Level</a:t>
            </a:r>
          </a:p>
        </p:txBody>
      </p:sp>
      <p:cxnSp>
        <p:nvCxnSpPr>
          <p:cNvPr id="130" name="Straight Connector 129"/>
          <p:cNvCxnSpPr/>
          <p:nvPr/>
        </p:nvCxnSpPr>
        <p:spPr>
          <a:xfrm>
            <a:off x="1824205" y="6180963"/>
            <a:ext cx="6442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8283457" y="6094196"/>
            <a:ext cx="5376" cy="1828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4666205" y="6196174"/>
            <a:ext cx="64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b="1" baseline="-25000" dirty="0" err="1">
                <a:solidFill>
                  <a:schemeClr val="accent1">
                    <a:lumMod val="50000"/>
                  </a:schemeClr>
                </a:solidFill>
              </a:rPr>
              <a:t>RCD</a:t>
            </a:r>
            <a:endParaRPr lang="en-US" sz="2400" b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>
            <a:off x="1845276" y="6096125"/>
            <a:ext cx="5376" cy="1828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959721" y="1714969"/>
            <a:ext cx="3339343" cy="69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8292766" y="1628202"/>
            <a:ext cx="5376" cy="1828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4951266" y="1620465"/>
            <a:ext cx="5376" cy="1828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5821574" y="1326132"/>
            <a:ext cx="16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>
                <a:solidFill>
                  <a:schemeClr val="accent1">
                    <a:lumMod val="50000"/>
                  </a:schemeClr>
                </a:solidFill>
              </a:rPr>
              <a:t>Guardband</a:t>
            </a:r>
            <a:endParaRPr lang="en-US" sz="2400" b="1" i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375431" y="2927620"/>
            <a:ext cx="32329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accent5"/>
                </a:solidFill>
              </a:rPr>
              <a:t>Process variation </a:t>
            </a:r>
            <a:r>
              <a:rPr lang="en-US" sz="2400" b="1" i="1" dirty="0"/>
              <a:t>during manufacturing results in cells having </a:t>
            </a: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</a:rPr>
              <a:t>unique </a:t>
            </a:r>
            <a:r>
              <a:rPr lang="en-US" sz="2400" b="1" i="1" dirty="0"/>
              <a:t>behavior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382838" y="2515455"/>
            <a:ext cx="685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V</a:t>
            </a:r>
            <a:r>
              <a:rPr lang="en-US" sz="2400" b="1" baseline="-25000"/>
              <a:t>min</a:t>
            </a:r>
            <a:endParaRPr lang="en-US" b="1" baseline="-25000" dirty="0"/>
          </a:p>
        </p:txBody>
      </p:sp>
      <p:sp>
        <p:nvSpPr>
          <p:cNvPr id="150" name="Rectangle 149"/>
          <p:cNvSpPr/>
          <p:nvPr/>
        </p:nvSpPr>
        <p:spPr>
          <a:xfrm>
            <a:off x="1247792" y="5591792"/>
            <a:ext cx="1196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ACTIVATE</a:t>
            </a:r>
            <a:endParaRPr lang="en-US" sz="2000" dirty="0"/>
          </a:p>
        </p:txBody>
      </p:sp>
      <p:sp>
        <p:nvSpPr>
          <p:cNvPr id="151" name="Rectangle 150"/>
          <p:cNvSpPr/>
          <p:nvPr/>
        </p:nvSpPr>
        <p:spPr>
          <a:xfrm>
            <a:off x="3186072" y="5592664"/>
            <a:ext cx="1236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SA Enable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7898506" y="5618076"/>
            <a:ext cx="7682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READ</a:t>
            </a:r>
            <a:endParaRPr lang="en-US" sz="2000" dirty="0"/>
          </a:p>
        </p:txBody>
      </p:sp>
      <p:grpSp>
        <p:nvGrpSpPr>
          <p:cNvPr id="157" name="Group 156"/>
          <p:cNvGrpSpPr/>
          <p:nvPr/>
        </p:nvGrpSpPr>
        <p:grpSpPr>
          <a:xfrm>
            <a:off x="8307785" y="1707445"/>
            <a:ext cx="808683" cy="1270815"/>
            <a:chOff x="8307785" y="1707445"/>
            <a:chExt cx="808683" cy="1270815"/>
          </a:xfrm>
        </p:grpSpPr>
        <p:sp>
          <p:nvSpPr>
            <p:cNvPr id="154" name="TextBox 153"/>
            <p:cNvSpPr txBox="1"/>
            <p:nvPr/>
          </p:nvSpPr>
          <p:spPr>
            <a:xfrm>
              <a:off x="8337850" y="2608928"/>
              <a:ext cx="72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Weak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8307785" y="1707445"/>
              <a:ext cx="808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Strong</a:t>
              </a:r>
            </a:p>
          </p:txBody>
        </p:sp>
        <p:sp>
          <p:nvSpPr>
            <p:cNvPr id="156" name="Up-Down Arrow 155"/>
            <p:cNvSpPr/>
            <p:nvPr/>
          </p:nvSpPr>
          <p:spPr>
            <a:xfrm>
              <a:off x="8495456" y="2021129"/>
              <a:ext cx="411204" cy="653231"/>
            </a:xfrm>
            <a:prstGeom prst="upDownArrow">
              <a:avLst>
                <a:gd name="adj1" fmla="val 45113"/>
                <a:gd name="adj2" fmla="val 50000"/>
              </a:avLst>
            </a:prstGeom>
            <a:gradFill flip="none" rotWithShape="1">
              <a:gsLst>
                <a:gs pos="0">
                  <a:srgbClr val="C00000"/>
                </a:gs>
                <a:gs pos="70000">
                  <a:schemeClr val="accent6">
                    <a:lumMod val="98000"/>
                    <a:lumOff val="2000"/>
                  </a:schemeClr>
                </a:gs>
                <a:gs pos="100000">
                  <a:schemeClr val="accent6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96078" y="3889997"/>
            <a:ext cx="2284536" cy="720391"/>
            <a:chOff x="1196078" y="3889997"/>
            <a:chExt cx="2284536" cy="720391"/>
          </a:xfrm>
        </p:grpSpPr>
        <p:sp>
          <p:nvSpPr>
            <p:cNvPr id="3" name="TextBox 2"/>
            <p:cNvSpPr txBox="1"/>
            <p:nvPr/>
          </p:nvSpPr>
          <p:spPr>
            <a:xfrm>
              <a:off x="1196078" y="3889997"/>
              <a:ext cx="2284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>
                  <a:solidFill>
                    <a:schemeClr val="accent5"/>
                  </a:solidFill>
                </a:rPr>
                <a:t>Bitline</a:t>
              </a:r>
              <a:r>
                <a:rPr lang="en-US" i="1" dirty="0">
                  <a:solidFill>
                    <a:schemeClr val="accent5"/>
                  </a:solidFill>
                </a:rPr>
                <a:t> Charge Sharing</a:t>
              </a:r>
            </a:p>
          </p:txBody>
        </p:sp>
        <p:cxnSp>
          <p:nvCxnSpPr>
            <p:cNvPr id="27" name="Straight Arrow Connector 26"/>
            <p:cNvCxnSpPr>
              <a:stCxn id="3" idx="2"/>
            </p:cNvCxnSpPr>
            <p:nvPr/>
          </p:nvCxnSpPr>
          <p:spPr>
            <a:xfrm>
              <a:off x="2338346" y="4259329"/>
              <a:ext cx="277475" cy="351059"/>
            </a:xfrm>
            <a:prstGeom prst="straightConnector1">
              <a:avLst/>
            </a:prstGeom>
            <a:ln w="603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133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-0.00671 L -0.23073 -0.2326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4" y="-1129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3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3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3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28" grpId="0"/>
      <p:bldP spid="136" grpId="1"/>
      <p:bldP spid="147" grpId="1"/>
      <p:bldP spid="147" grpId="2"/>
      <p:bldP spid="148" grpId="0"/>
      <p:bldP spid="149" grpId="0"/>
      <p:bldP spid="150" grpId="0"/>
      <p:bldP spid="151" grpId="0"/>
      <p:bldP spid="1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2832102" y="1392322"/>
            <a:ext cx="3577213" cy="3431477"/>
            <a:chOff x="6451817" y="73723"/>
            <a:chExt cx="2611796" cy="2369557"/>
          </a:xfrm>
        </p:grpSpPr>
        <p:grpSp>
          <p:nvGrpSpPr>
            <p:cNvPr id="32" name="Group 31"/>
            <p:cNvGrpSpPr/>
            <p:nvPr/>
          </p:nvGrpSpPr>
          <p:grpSpPr>
            <a:xfrm>
              <a:off x="6451817" y="73723"/>
              <a:ext cx="2611796" cy="2369557"/>
              <a:chOff x="-52931" y="1016557"/>
              <a:chExt cx="3471820" cy="2983179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-52931" y="1016557"/>
                <a:ext cx="1661221" cy="450157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wordline</a:t>
                </a:r>
                <a:endParaRPr lang="en-US" sz="2000" i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6" name="Straight Arrow Connector 5"/>
              <p:cNvCxnSpPr/>
              <p:nvPr/>
            </p:nvCxnSpPr>
            <p:spPr>
              <a:xfrm flipH="1">
                <a:off x="75991" y="1416479"/>
                <a:ext cx="3342898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 rot="5400000">
                <a:off x="-50765" y="3081226"/>
                <a:ext cx="1531246" cy="305774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capacitor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06531" y="1493470"/>
                <a:ext cx="1470875" cy="426355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access</a:t>
                </a: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15331" y="1677138"/>
                <a:ext cx="2214319" cy="606443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>
                    <a:solidFill>
                      <a:schemeClr val="tx1"/>
                    </a:solidFill>
                    <a:latin typeface="Cambria" panose="02040503050406030204" pitchFamily="18" charset="0"/>
                  </a:rPr>
                  <a:t>transistor</a:t>
                </a:r>
              </a:p>
            </p:txBody>
          </p:sp>
          <p:sp>
            <p:nvSpPr>
              <p:cNvPr id="10" name="Rectangle 9"/>
              <p:cNvSpPr/>
              <p:nvPr/>
            </p:nvSpPr>
            <p:spPr>
              <a:xfrm rot="5400000">
                <a:off x="2644744" y="2618138"/>
                <a:ext cx="1098348" cy="406119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i="1" dirty="0" err="1">
                    <a:solidFill>
                      <a:schemeClr val="tx1"/>
                    </a:solidFill>
                    <a:latin typeface="Cambria" panose="02040503050406030204" pitchFamily="18" charset="0"/>
                  </a:rPr>
                  <a:t>bitline</a:t>
                </a:r>
                <a:endParaRPr lang="en-US" sz="2000" i="1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2988122" y="1033736"/>
                <a:ext cx="12312" cy="2369502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2180762" y="1713521"/>
                <a:ext cx="0" cy="155572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1930379" y="1876304"/>
                <a:ext cx="499012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 flipH="1" flipV="1">
                <a:off x="2429388" y="1987524"/>
                <a:ext cx="1" cy="259566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 flipH="1">
                <a:off x="1930379" y="1987524"/>
                <a:ext cx="499012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2429388" y="2247090"/>
                <a:ext cx="193166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1737212" y="2247090"/>
                <a:ext cx="193167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 flipH="1" flipV="1">
                <a:off x="1930378" y="1987524"/>
                <a:ext cx="1" cy="259566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2180762" y="1416479"/>
                <a:ext cx="1" cy="321296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2622554" y="2247090"/>
                <a:ext cx="377880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Elbow Connector 20"/>
              <p:cNvCxnSpPr/>
              <p:nvPr/>
            </p:nvCxnSpPr>
            <p:spPr>
              <a:xfrm rot="5400000">
                <a:off x="1090561" y="2377314"/>
                <a:ext cx="774172" cy="519135"/>
              </a:xfrm>
              <a:prstGeom prst="bentConnector3">
                <a:avLst>
                  <a:gd name="adj1" fmla="val -293"/>
                </a:avLst>
              </a:prstGeom>
              <a:ln w="254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1218079" y="3433619"/>
                <a:ext cx="0" cy="31818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triangl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1218079" y="3018265"/>
                <a:ext cx="0" cy="151697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H="1">
                <a:off x="958515" y="3435119"/>
                <a:ext cx="51913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H="1">
                <a:off x="958515" y="3169962"/>
                <a:ext cx="519130" cy="0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flipV="1">
                <a:off x="1218079" y="3435120"/>
                <a:ext cx="0" cy="130178"/>
              </a:xfrm>
              <a:prstGeom prst="straightConnector1">
                <a:avLst/>
              </a:prstGeom>
              <a:ln w="50800" cap="rnd">
                <a:solidFill>
                  <a:schemeClr val="tx1"/>
                </a:solidFill>
                <a:headEnd type="none" w="lg" len="med"/>
                <a:tailEnd type="none" w="lg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Rectangle 40"/>
            <p:cNvSpPr/>
            <p:nvPr/>
          </p:nvSpPr>
          <p:spPr>
            <a:xfrm>
              <a:off x="8005235" y="1868211"/>
              <a:ext cx="1041895" cy="37082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SA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3322" y="0"/>
            <a:ext cx="9120678" cy="64255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Accesses and Failures</a:t>
            </a:r>
          </a:p>
        </p:txBody>
      </p:sp>
      <p:cxnSp>
        <p:nvCxnSpPr>
          <p:cNvPr id="52" name="Straight Connector 51"/>
          <p:cNvCxnSpPr>
            <a:stCxn id="46" idx="3"/>
            <a:endCxn id="46" idx="3"/>
          </p:cNvCxnSpPr>
          <p:nvPr/>
        </p:nvCxnSpPr>
        <p:spPr>
          <a:xfrm>
            <a:off x="1028424" y="219108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23322" y="1960255"/>
            <a:ext cx="8458827" cy="3522955"/>
            <a:chOff x="124920" y="2084239"/>
            <a:chExt cx="8458827" cy="3522955"/>
          </a:xfrm>
        </p:grpSpPr>
        <p:grpSp>
          <p:nvGrpSpPr>
            <p:cNvPr id="75" name="Group 74"/>
            <p:cNvGrpSpPr/>
            <p:nvPr/>
          </p:nvGrpSpPr>
          <p:grpSpPr>
            <a:xfrm>
              <a:off x="124920" y="2084239"/>
              <a:ext cx="8458827" cy="3522955"/>
              <a:chOff x="124920" y="2084239"/>
              <a:chExt cx="8458827" cy="3522955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1125415" y="2350939"/>
                <a:ext cx="0" cy="315304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 flipV="1">
                <a:off x="1125415" y="5495194"/>
                <a:ext cx="7458332" cy="1979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554928" y="2084239"/>
                <a:ext cx="5750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err="1"/>
                  <a:t>V</a:t>
                </a:r>
                <a:r>
                  <a:rPr lang="en-US" sz="2400" b="1" baseline="-25000" dirty="0" err="1"/>
                  <a:t>dd</a:t>
                </a:r>
                <a:endParaRPr lang="en-US" b="1" baseline="-250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24920" y="5145529"/>
                <a:ext cx="10367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0.5 </a:t>
                </a:r>
                <a:r>
                  <a:rPr lang="en-US" sz="2400" b="1" dirty="0" err="1"/>
                  <a:t>V</a:t>
                </a:r>
                <a:r>
                  <a:rPr lang="en-US" sz="2400" b="1" baseline="-25000" dirty="0" err="1"/>
                  <a:t>dd</a:t>
                </a:r>
                <a:endParaRPr lang="en-US" sz="2400" b="1" baseline="-25000" dirty="0"/>
              </a:p>
            </p:txBody>
          </p:sp>
        </p:grpSp>
        <p:cxnSp>
          <p:nvCxnSpPr>
            <p:cNvPr id="54" name="Straight Connector 53"/>
            <p:cNvCxnSpPr/>
            <p:nvPr/>
          </p:nvCxnSpPr>
          <p:spPr>
            <a:xfrm flipH="1">
              <a:off x="1052944" y="2350939"/>
              <a:ext cx="136441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/>
          <p:cNvCxnSpPr/>
          <p:nvPr/>
        </p:nvCxnSpPr>
        <p:spPr>
          <a:xfrm flipH="1" flipV="1">
            <a:off x="1019567" y="5357328"/>
            <a:ext cx="832821" cy="1006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1841501" y="4766362"/>
            <a:ext cx="1992208" cy="621453"/>
            <a:chOff x="1943099" y="4890346"/>
            <a:chExt cx="1992208" cy="621453"/>
          </a:xfrm>
        </p:grpSpPr>
        <p:sp>
          <p:nvSpPr>
            <p:cNvPr id="61" name="Freeform 60"/>
            <p:cNvSpPr/>
            <p:nvPr/>
          </p:nvSpPr>
          <p:spPr>
            <a:xfrm>
              <a:off x="1943099" y="4890346"/>
              <a:ext cx="1978661" cy="621453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flipV="1">
              <a:off x="3378200" y="4897121"/>
              <a:ext cx="557107" cy="1460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3804255" y="2186281"/>
            <a:ext cx="4523252" cy="2600929"/>
            <a:chOff x="1943099" y="4890346"/>
            <a:chExt cx="1992208" cy="621453"/>
          </a:xfrm>
        </p:grpSpPr>
        <p:sp>
          <p:nvSpPr>
            <p:cNvPr id="73" name="Freeform 72"/>
            <p:cNvSpPr/>
            <p:nvPr/>
          </p:nvSpPr>
          <p:spPr>
            <a:xfrm>
              <a:off x="1943099" y="4890346"/>
              <a:ext cx="1978661" cy="621453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 flipV="1">
              <a:off x="3757941" y="4892441"/>
              <a:ext cx="177366" cy="3234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1217789" y="5371413"/>
            <a:ext cx="1247423" cy="632961"/>
            <a:chOff x="1319387" y="5523973"/>
            <a:chExt cx="1247423" cy="632961"/>
          </a:xfrm>
        </p:grpSpPr>
        <p:sp>
          <p:nvSpPr>
            <p:cNvPr id="82" name="Rounded Rectangle 81"/>
            <p:cNvSpPr/>
            <p:nvPr/>
          </p:nvSpPr>
          <p:spPr>
            <a:xfrm>
              <a:off x="1319387" y="5748719"/>
              <a:ext cx="1247423" cy="408215"/>
            </a:xfrm>
            <a:prstGeom prst="roundRect">
              <a:avLst>
                <a:gd name="adj" fmla="val 4521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Straight Arrow Connector 83"/>
            <p:cNvCxnSpPr>
              <a:stCxn id="82" idx="0"/>
            </p:cNvCxnSpPr>
            <p:nvPr/>
          </p:nvCxnSpPr>
          <p:spPr>
            <a:xfrm flipH="1" flipV="1">
              <a:off x="1943098" y="5523973"/>
              <a:ext cx="1" cy="224746"/>
            </a:xfrm>
            <a:prstGeom prst="straightConnector1">
              <a:avLst/>
            </a:prstGeom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3187266" y="5369208"/>
            <a:ext cx="1247423" cy="629111"/>
            <a:chOff x="1319387" y="5492987"/>
            <a:chExt cx="1247423" cy="629111"/>
          </a:xfrm>
        </p:grpSpPr>
        <p:sp>
          <p:nvSpPr>
            <p:cNvPr id="87" name="Rounded Rectangle 86"/>
            <p:cNvSpPr/>
            <p:nvPr/>
          </p:nvSpPr>
          <p:spPr>
            <a:xfrm>
              <a:off x="1319387" y="5713883"/>
              <a:ext cx="1247423" cy="408215"/>
            </a:xfrm>
            <a:prstGeom prst="roundRect">
              <a:avLst>
                <a:gd name="adj" fmla="val 4521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444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Straight Arrow Connector 87"/>
            <p:cNvCxnSpPr>
              <a:stCxn id="87" idx="0"/>
            </p:cNvCxnSpPr>
            <p:nvPr/>
          </p:nvCxnSpPr>
          <p:spPr>
            <a:xfrm flipH="1" flipV="1">
              <a:off x="1943098" y="5492987"/>
              <a:ext cx="1" cy="220896"/>
            </a:xfrm>
            <a:prstGeom prst="straightConnector1">
              <a:avLst/>
            </a:prstGeom>
            <a:ln w="4445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Straight Connector 92"/>
          <p:cNvCxnSpPr/>
          <p:nvPr/>
        </p:nvCxnSpPr>
        <p:spPr>
          <a:xfrm>
            <a:off x="1028424" y="2772258"/>
            <a:ext cx="7299083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>
            <a:off x="1841090" y="2012313"/>
            <a:ext cx="6477521" cy="3370363"/>
            <a:chOff x="1841090" y="2136297"/>
            <a:chExt cx="6477521" cy="3370363"/>
          </a:xfrm>
        </p:grpSpPr>
        <p:sp>
          <p:nvSpPr>
            <p:cNvPr id="99" name="Freeform 98"/>
            <p:cNvSpPr/>
            <p:nvPr/>
          </p:nvSpPr>
          <p:spPr>
            <a:xfrm>
              <a:off x="1841090" y="4736123"/>
              <a:ext cx="1984630" cy="770537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0" name="Group 109"/>
            <p:cNvGrpSpPr/>
            <p:nvPr/>
          </p:nvGrpSpPr>
          <p:grpSpPr>
            <a:xfrm>
              <a:off x="3827782" y="2136297"/>
              <a:ext cx="4490829" cy="2615285"/>
              <a:chOff x="1943099" y="4890346"/>
              <a:chExt cx="1992208" cy="621453"/>
            </a:xfrm>
          </p:grpSpPr>
          <p:sp>
            <p:nvSpPr>
              <p:cNvPr id="111" name="Freeform 110"/>
              <p:cNvSpPr/>
              <p:nvPr/>
            </p:nvSpPr>
            <p:spPr>
              <a:xfrm>
                <a:off x="1943099" y="4890346"/>
                <a:ext cx="1978661" cy="621453"/>
              </a:xfrm>
              <a:custGeom>
                <a:avLst/>
                <a:gdLst>
                  <a:gd name="connsiteX0" fmla="*/ 0 w 1993900"/>
                  <a:gd name="connsiteY0" fmla="*/ 622300 h 622300"/>
                  <a:gd name="connsiteX1" fmla="*/ 546100 w 1993900"/>
                  <a:gd name="connsiteY1" fmla="*/ 127000 h 622300"/>
                  <a:gd name="connsiteX2" fmla="*/ 1993900 w 1993900"/>
                  <a:gd name="connsiteY2" fmla="*/ 0 h 622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93900" h="622300">
                    <a:moveTo>
                      <a:pt x="0" y="622300"/>
                    </a:moveTo>
                    <a:cubicBezTo>
                      <a:pt x="106891" y="426508"/>
                      <a:pt x="213783" y="230717"/>
                      <a:pt x="546100" y="127000"/>
                    </a:cubicBezTo>
                    <a:cubicBezTo>
                      <a:pt x="878417" y="23283"/>
                      <a:pt x="1993900" y="0"/>
                      <a:pt x="1993900" y="0"/>
                    </a:cubicBezTo>
                  </a:path>
                </a:pathLst>
              </a:cu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" name="Straight Connector 111"/>
              <p:cNvCxnSpPr/>
              <p:nvPr/>
            </p:nvCxnSpPr>
            <p:spPr>
              <a:xfrm flipV="1">
                <a:off x="3757941" y="4892441"/>
                <a:ext cx="177366" cy="3234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" name="Group 123"/>
          <p:cNvGrpSpPr/>
          <p:nvPr/>
        </p:nvGrpSpPr>
        <p:grpSpPr>
          <a:xfrm>
            <a:off x="1854349" y="2424210"/>
            <a:ext cx="6433695" cy="2931208"/>
            <a:chOff x="1854349" y="2629912"/>
            <a:chExt cx="6433695" cy="2849490"/>
          </a:xfrm>
        </p:grpSpPr>
        <p:sp>
          <p:nvSpPr>
            <p:cNvPr id="96" name="Freeform 95"/>
            <p:cNvSpPr/>
            <p:nvPr/>
          </p:nvSpPr>
          <p:spPr>
            <a:xfrm>
              <a:off x="1854349" y="5150224"/>
              <a:ext cx="1969064" cy="329178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3823287" y="2629912"/>
              <a:ext cx="4464757" cy="2524734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1847591" y="2683952"/>
            <a:ext cx="6440499" cy="2685256"/>
            <a:chOff x="1847591" y="2807936"/>
            <a:chExt cx="6440499" cy="2685256"/>
          </a:xfrm>
        </p:grpSpPr>
        <p:sp>
          <p:nvSpPr>
            <p:cNvPr id="105" name="Freeform 104"/>
            <p:cNvSpPr/>
            <p:nvPr/>
          </p:nvSpPr>
          <p:spPr>
            <a:xfrm>
              <a:off x="1847591" y="5252224"/>
              <a:ext cx="1988429" cy="240968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3830037" y="2807936"/>
              <a:ext cx="4458053" cy="2450520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6" name="TextBox 125"/>
          <p:cNvSpPr txBox="1"/>
          <p:nvPr/>
        </p:nvSpPr>
        <p:spPr>
          <a:xfrm rot="16200000">
            <a:off x="-768384" y="3545155"/>
            <a:ext cx="2113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Bitline</a:t>
            </a:r>
            <a:r>
              <a:rPr lang="en-US" sz="2400" b="1" dirty="0"/>
              <a:t> Voltage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4283811" y="5324737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549195" y="2746288"/>
            <a:ext cx="18888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Ready to Access </a:t>
            </a: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</a:rPr>
              <a:t>Voltage Level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666205" y="6196174"/>
            <a:ext cx="64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</a:rPr>
              <a:t>t</a:t>
            </a:r>
            <a:r>
              <a:rPr lang="en-US" sz="2400" b="1" baseline="-25000" dirty="0" err="1">
                <a:solidFill>
                  <a:schemeClr val="accent1">
                    <a:lumMod val="50000"/>
                  </a:schemeClr>
                </a:solidFill>
              </a:rPr>
              <a:t>RCD</a:t>
            </a:r>
            <a:endParaRPr lang="en-US" sz="2400" b="1" baseline="-25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832047" y="6094196"/>
            <a:ext cx="6464628" cy="184780"/>
            <a:chOff x="1832047" y="6094196"/>
            <a:chExt cx="6464628" cy="184780"/>
          </a:xfrm>
        </p:grpSpPr>
        <p:cxnSp>
          <p:nvCxnSpPr>
            <p:cNvPr id="130" name="Straight Connector 129"/>
            <p:cNvCxnSpPr/>
            <p:nvPr/>
          </p:nvCxnSpPr>
          <p:spPr>
            <a:xfrm>
              <a:off x="1832047" y="6180963"/>
              <a:ext cx="64424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8291299" y="6094196"/>
              <a:ext cx="5376" cy="18285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1845276" y="6096125"/>
              <a:ext cx="5376" cy="18285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TextBox 148"/>
          <p:cNvSpPr txBox="1"/>
          <p:nvPr/>
        </p:nvSpPr>
        <p:spPr>
          <a:xfrm>
            <a:off x="382838" y="2515455"/>
            <a:ext cx="685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V</a:t>
            </a:r>
            <a:r>
              <a:rPr lang="en-US" sz="2400" b="1" baseline="-25000"/>
              <a:t>min</a:t>
            </a:r>
            <a:endParaRPr lang="en-US" b="1" baseline="-25000" dirty="0"/>
          </a:p>
        </p:txBody>
      </p:sp>
      <p:sp>
        <p:nvSpPr>
          <p:cNvPr id="150" name="Rectangle 149"/>
          <p:cNvSpPr/>
          <p:nvPr/>
        </p:nvSpPr>
        <p:spPr>
          <a:xfrm>
            <a:off x="1247792" y="5591792"/>
            <a:ext cx="1196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ACTIVATE</a:t>
            </a:r>
            <a:endParaRPr lang="en-US" sz="2000" dirty="0"/>
          </a:p>
        </p:txBody>
      </p:sp>
      <p:sp>
        <p:nvSpPr>
          <p:cNvPr id="151" name="Rectangle 150"/>
          <p:cNvSpPr/>
          <p:nvPr/>
        </p:nvSpPr>
        <p:spPr>
          <a:xfrm>
            <a:off x="3186072" y="5592664"/>
            <a:ext cx="1236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/>
              <a:t>SA Enable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8307785" y="1707445"/>
            <a:ext cx="808683" cy="1270815"/>
            <a:chOff x="8307785" y="1707445"/>
            <a:chExt cx="808683" cy="1270815"/>
          </a:xfrm>
        </p:grpSpPr>
        <p:sp>
          <p:nvSpPr>
            <p:cNvPr id="94" name="TextBox 93"/>
            <p:cNvSpPr txBox="1"/>
            <p:nvPr/>
          </p:nvSpPr>
          <p:spPr>
            <a:xfrm>
              <a:off x="8337850" y="2608928"/>
              <a:ext cx="7264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Weak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8307785" y="1707445"/>
              <a:ext cx="808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Strong</a:t>
              </a:r>
            </a:p>
          </p:txBody>
        </p:sp>
        <p:sp>
          <p:nvSpPr>
            <p:cNvPr id="97" name="Up-Down Arrow 96"/>
            <p:cNvSpPr/>
            <p:nvPr/>
          </p:nvSpPr>
          <p:spPr>
            <a:xfrm>
              <a:off x="8495456" y="2021129"/>
              <a:ext cx="411204" cy="653231"/>
            </a:xfrm>
            <a:prstGeom prst="upDownArrow">
              <a:avLst>
                <a:gd name="adj1" fmla="val 45113"/>
                <a:gd name="adj2" fmla="val 50000"/>
              </a:avLst>
            </a:prstGeom>
            <a:gradFill flip="none" rotWithShape="1">
              <a:gsLst>
                <a:gs pos="0">
                  <a:srgbClr val="C00000"/>
                </a:gs>
                <a:gs pos="70000">
                  <a:schemeClr val="accent6">
                    <a:lumMod val="98000"/>
                    <a:lumOff val="2000"/>
                  </a:schemeClr>
                </a:gs>
                <a:gs pos="100000">
                  <a:schemeClr val="accent6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831197" y="1940903"/>
            <a:ext cx="4572638" cy="4349433"/>
            <a:chOff x="7831197" y="1940903"/>
            <a:chExt cx="4572638" cy="4349433"/>
          </a:xfrm>
        </p:grpSpPr>
        <p:grpSp>
          <p:nvGrpSpPr>
            <p:cNvPr id="89" name="Group 88"/>
            <p:cNvGrpSpPr/>
            <p:nvPr/>
          </p:nvGrpSpPr>
          <p:grpSpPr>
            <a:xfrm>
              <a:off x="7831197" y="5385225"/>
              <a:ext cx="913694" cy="632961"/>
              <a:chOff x="1217789" y="5523973"/>
              <a:chExt cx="1467950" cy="632961"/>
            </a:xfrm>
          </p:grpSpPr>
          <p:cxnSp>
            <p:nvCxnSpPr>
              <p:cNvPr id="91" name="Straight Arrow Connector 90"/>
              <p:cNvCxnSpPr/>
              <p:nvPr/>
            </p:nvCxnSpPr>
            <p:spPr>
              <a:xfrm flipH="1" flipV="1">
                <a:off x="1943098" y="5523973"/>
                <a:ext cx="1" cy="224746"/>
              </a:xfrm>
              <a:prstGeom prst="straightConnector1">
                <a:avLst/>
              </a:prstGeom>
              <a:ln w="44450">
                <a:solidFill>
                  <a:schemeClr val="accent5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ounded Rectangle 89"/>
              <p:cNvSpPr/>
              <p:nvPr/>
            </p:nvSpPr>
            <p:spPr>
              <a:xfrm>
                <a:off x="1217789" y="5748719"/>
                <a:ext cx="1467950" cy="408215"/>
              </a:xfrm>
              <a:prstGeom prst="roundRect">
                <a:avLst>
                  <a:gd name="adj" fmla="val 45216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444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8283457" y="1940903"/>
              <a:ext cx="4120378" cy="4349433"/>
              <a:chOff x="8283457" y="1940903"/>
              <a:chExt cx="4120378" cy="4349433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 flipV="1">
                <a:off x="8283964" y="1940903"/>
                <a:ext cx="0" cy="4240061"/>
              </a:xfrm>
              <a:prstGeom prst="line">
                <a:avLst/>
              </a:prstGeom>
              <a:ln w="34925">
                <a:solidFill>
                  <a:schemeClr val="accent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8283457" y="6094196"/>
                <a:ext cx="118" cy="1732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Rectangle 99"/>
              <p:cNvSpPr/>
              <p:nvPr/>
            </p:nvSpPr>
            <p:spPr>
              <a:xfrm>
                <a:off x="8312922" y="6057133"/>
                <a:ext cx="4090913" cy="23320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2" name="Rectangle 151"/>
            <p:cNvSpPr/>
            <p:nvPr/>
          </p:nvSpPr>
          <p:spPr>
            <a:xfrm>
              <a:off x="7898506" y="5618076"/>
              <a:ext cx="76828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/>
                <a:t>READ</a:t>
              </a:r>
              <a:endParaRPr lang="en-US" sz="2000" dirty="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854350" y="2416908"/>
            <a:ext cx="6433695" cy="2934313"/>
            <a:chOff x="1854349" y="2629912"/>
            <a:chExt cx="6433695" cy="2849490"/>
          </a:xfrm>
        </p:grpSpPr>
        <p:sp>
          <p:nvSpPr>
            <p:cNvPr id="102" name="Freeform 101"/>
            <p:cNvSpPr/>
            <p:nvPr/>
          </p:nvSpPr>
          <p:spPr>
            <a:xfrm>
              <a:off x="1854349" y="5150224"/>
              <a:ext cx="1969064" cy="329178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Freeform 102"/>
            <p:cNvSpPr/>
            <p:nvPr/>
          </p:nvSpPr>
          <p:spPr>
            <a:xfrm>
              <a:off x="3823287" y="2629912"/>
              <a:ext cx="4464757" cy="2524734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847592" y="2679755"/>
            <a:ext cx="6440499" cy="2685256"/>
            <a:chOff x="1847591" y="2807936"/>
            <a:chExt cx="6440499" cy="2685256"/>
          </a:xfrm>
        </p:grpSpPr>
        <p:sp>
          <p:nvSpPr>
            <p:cNvPr id="106" name="Freeform 105"/>
            <p:cNvSpPr/>
            <p:nvPr/>
          </p:nvSpPr>
          <p:spPr>
            <a:xfrm>
              <a:off x="1847591" y="5252224"/>
              <a:ext cx="1988429" cy="240968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Freeform 106"/>
            <p:cNvSpPr/>
            <p:nvPr/>
          </p:nvSpPr>
          <p:spPr>
            <a:xfrm>
              <a:off x="3830037" y="2807936"/>
              <a:ext cx="4458053" cy="2450520"/>
            </a:xfrm>
            <a:custGeom>
              <a:avLst/>
              <a:gdLst>
                <a:gd name="connsiteX0" fmla="*/ 0 w 1993900"/>
                <a:gd name="connsiteY0" fmla="*/ 622300 h 622300"/>
                <a:gd name="connsiteX1" fmla="*/ 546100 w 1993900"/>
                <a:gd name="connsiteY1" fmla="*/ 127000 h 622300"/>
                <a:gd name="connsiteX2" fmla="*/ 1993900 w 1993900"/>
                <a:gd name="connsiteY2" fmla="*/ 0 h 622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3900" h="622300">
                  <a:moveTo>
                    <a:pt x="0" y="622300"/>
                  </a:moveTo>
                  <a:cubicBezTo>
                    <a:pt x="106891" y="426508"/>
                    <a:pt x="213783" y="230717"/>
                    <a:pt x="546100" y="127000"/>
                  </a:cubicBezTo>
                  <a:cubicBezTo>
                    <a:pt x="878417" y="23283"/>
                    <a:pt x="1993900" y="0"/>
                    <a:pt x="1993900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9" name="TextBox 108"/>
          <p:cNvSpPr txBox="1"/>
          <p:nvPr/>
        </p:nvSpPr>
        <p:spPr>
          <a:xfrm>
            <a:off x="5607857" y="3259198"/>
            <a:ext cx="3608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</a:rPr>
              <a:t>Weaker </a:t>
            </a:r>
            <a:r>
              <a:rPr lang="en-US" sz="2400" b="1" i="1" dirty="0"/>
              <a:t>cells have </a:t>
            </a:r>
          </a:p>
          <a:p>
            <a:r>
              <a:rPr lang="en-US" sz="2400" b="1" i="1" dirty="0"/>
              <a:t>a </a:t>
            </a:r>
            <a:r>
              <a:rPr lang="en-US" sz="2400" b="1" i="1" dirty="0">
                <a:solidFill>
                  <a:srgbClr val="C00000"/>
                </a:solidFill>
              </a:rPr>
              <a:t>higher probability</a:t>
            </a:r>
            <a:r>
              <a:rPr lang="en-US" sz="2400" b="1" i="1" dirty="0"/>
              <a:t> </a:t>
            </a:r>
          </a:p>
          <a:p>
            <a:r>
              <a:rPr lang="en-US" sz="2400" b="1" i="1" dirty="0"/>
              <a:t>to fail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133603" y="2717713"/>
            <a:ext cx="276597" cy="273137"/>
          </a:xfrm>
          <a:prstGeom prst="ellipse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5133603" y="2965838"/>
            <a:ext cx="276597" cy="273137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95 -0.00671 L -0.23143 -0.23171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69" y="-11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" fill="hold"/>
                                        <p:tgtEl>
                                          <p:spTgt spid="4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1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11022E-16 L -0.33038 1.11022E-1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2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9" grpId="0"/>
      <p:bldP spid="4" grpId="0" animBg="1"/>
      <p:bldP spid="1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64730" y="586233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4730" y="4143092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4730" y="364754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303" y="5433785"/>
            <a:ext cx="8094161" cy="365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3992" y="2745179"/>
            <a:ext cx="8094161" cy="324329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1757" y="1852296"/>
            <a:ext cx="8799068" cy="477987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0268" y="1340844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123" y="3143056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5971" y="2370745"/>
            <a:ext cx="8102183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548" y="831660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Outline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73992" y="5035200"/>
            <a:ext cx="8094161" cy="358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971" y="4660062"/>
            <a:ext cx="8102183" cy="33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99" y="828096"/>
            <a:ext cx="8122024" cy="5318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Motivation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Effective True Random Number Generators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D-</a:t>
            </a:r>
            <a:r>
              <a:rPr lang="en-US" sz="2800" dirty="0" err="1">
                <a:solidFill>
                  <a:schemeClr val="bg1"/>
                </a:solidFill>
              </a:rPr>
              <a:t>RaNGe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DRAM Operation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Idea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Prior work on DRAM-based TRNGs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scheduling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Cell charge retention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Start-up values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31335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971770" y="3643867"/>
            <a:ext cx="383855" cy="22654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Row Decoder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Key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4280"/>
            <a:ext cx="8987622" cy="2172635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sz="2800" dirty="0"/>
              <a:t>A cell’s latency failure probability is inherently related to </a:t>
            </a:r>
            <a:r>
              <a:rPr lang="en-US" sz="2800" b="1" dirty="0">
                <a:solidFill>
                  <a:schemeClr val="accent5"/>
                </a:solidFill>
              </a:rPr>
              <a:t>random process variation</a:t>
            </a:r>
            <a:r>
              <a:rPr lang="en-US" sz="2800" dirty="0"/>
              <a:t> from manufacturing</a:t>
            </a:r>
          </a:p>
          <a:p>
            <a:pPr>
              <a:spcBef>
                <a:spcPts val="300"/>
              </a:spcBef>
            </a:pPr>
            <a:r>
              <a:rPr lang="en-US" sz="2800" dirty="0"/>
              <a:t>We can extract </a:t>
            </a:r>
            <a:r>
              <a:rPr lang="en-US" sz="2800" b="1" dirty="0">
                <a:solidFill>
                  <a:schemeClr val="accent5"/>
                </a:solidFill>
              </a:rPr>
              <a:t>random values</a:t>
            </a:r>
            <a:r>
              <a:rPr lang="en-US" sz="2800" dirty="0"/>
              <a:t> by observing DRAM cells’ latency failure probabilities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353840" y="3366301"/>
            <a:ext cx="6756400" cy="2832850"/>
            <a:chOff x="1094298" y="3173501"/>
            <a:chExt cx="7281509" cy="322730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07985" y="4740572"/>
              <a:ext cx="7267822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96222" y="5677428"/>
              <a:ext cx="7276813" cy="619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094298" y="3778425"/>
              <a:ext cx="7278737" cy="468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662517" y="317351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3603811" y="317351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616822" y="317351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5629834" y="317351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6624916" y="317350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7584139" y="317350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1703294" y="317351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5120500" y="3301777"/>
              <a:ext cx="948900" cy="950261"/>
            </a:xfrm>
            <a:prstGeom prst="ellipse">
              <a:avLst/>
            </a:prstGeom>
            <a:solidFill>
              <a:srgbClr val="33C400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133523" y="5202299"/>
              <a:ext cx="948900" cy="950261"/>
            </a:xfrm>
            <a:prstGeom prst="ellipse">
              <a:avLst/>
            </a:prstGeom>
            <a:solidFill>
              <a:srgbClr val="33C400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109328" y="4252038"/>
              <a:ext cx="948900" cy="950261"/>
            </a:xfrm>
            <a:prstGeom prst="ellipse">
              <a:avLst/>
            </a:prstGeom>
            <a:solidFill>
              <a:srgbClr val="33C400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114717" y="3299015"/>
              <a:ext cx="948900" cy="950261"/>
            </a:xfrm>
            <a:prstGeom prst="ellipse">
              <a:avLst/>
            </a:prstGeom>
            <a:solidFill>
              <a:srgbClr val="33C400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165817" y="5202299"/>
              <a:ext cx="948900" cy="950261"/>
            </a:xfrm>
            <a:prstGeom prst="ellipse">
              <a:avLst/>
            </a:prstGeom>
            <a:solidFill>
              <a:srgbClr val="33C400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181960" y="3343836"/>
              <a:ext cx="828083" cy="842683"/>
            </a:xfrm>
            <a:prstGeom prst="ellipse">
              <a:avLst/>
            </a:prstGeom>
            <a:solidFill>
              <a:srgbClr val="BCE068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178840" y="4303065"/>
              <a:ext cx="828083" cy="842683"/>
            </a:xfrm>
            <a:prstGeom prst="ellipse">
              <a:avLst/>
            </a:prstGeom>
            <a:solidFill>
              <a:srgbClr val="BCE068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265397" y="5256087"/>
              <a:ext cx="828083" cy="842683"/>
            </a:xfrm>
            <a:prstGeom prst="ellipse">
              <a:avLst/>
            </a:prstGeom>
            <a:solidFill>
              <a:srgbClr val="BCE068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182973" y="5265051"/>
              <a:ext cx="828083" cy="842683"/>
            </a:xfrm>
            <a:prstGeom prst="ellipse">
              <a:avLst/>
            </a:prstGeom>
            <a:solidFill>
              <a:srgbClr val="BCE068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233585" y="3355569"/>
              <a:ext cx="828083" cy="842683"/>
            </a:xfrm>
            <a:prstGeom prst="ellipse">
              <a:avLst/>
            </a:prstGeom>
            <a:solidFill>
              <a:srgbClr val="BCE068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224086" y="4365802"/>
              <a:ext cx="735945" cy="735109"/>
            </a:xfrm>
            <a:prstGeom prst="ellipse">
              <a:avLst/>
            </a:prstGeom>
            <a:solidFill>
              <a:srgbClr val="FFE763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215805" y="5318837"/>
              <a:ext cx="735945" cy="735109"/>
            </a:xfrm>
            <a:prstGeom prst="ellipse">
              <a:avLst/>
            </a:prstGeom>
            <a:solidFill>
              <a:srgbClr val="FFE763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309942" y="3415542"/>
              <a:ext cx="735945" cy="735109"/>
            </a:xfrm>
            <a:prstGeom prst="ellipse">
              <a:avLst/>
            </a:prstGeom>
            <a:solidFill>
              <a:srgbClr val="FF753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8031C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247154" y="3433471"/>
              <a:ext cx="689809" cy="699248"/>
            </a:xfrm>
            <a:prstGeom prst="ellipse">
              <a:avLst/>
            </a:prstGeom>
            <a:solidFill>
              <a:srgbClr val="FF753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263068" y="4374782"/>
              <a:ext cx="689809" cy="699248"/>
            </a:xfrm>
            <a:prstGeom prst="ellipse">
              <a:avLst/>
            </a:prstGeom>
            <a:solidFill>
              <a:srgbClr val="FF753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295363" y="4383732"/>
              <a:ext cx="689809" cy="699248"/>
            </a:xfrm>
            <a:prstGeom prst="ellipse">
              <a:avLst/>
            </a:prstGeom>
            <a:solidFill>
              <a:srgbClr val="FF753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282129" y="4414347"/>
              <a:ext cx="625642" cy="625642"/>
            </a:xfrm>
            <a:prstGeom prst="ellipse">
              <a:avLst/>
            </a:prstGeom>
            <a:solidFill>
              <a:srgbClr val="F8031C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71114" y="5364607"/>
              <a:ext cx="625642" cy="625642"/>
            </a:xfrm>
            <a:prstGeom prst="ellipse">
              <a:avLst/>
            </a:prstGeom>
            <a:solidFill>
              <a:srgbClr val="F8031C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270956" y="3470274"/>
              <a:ext cx="625642" cy="625642"/>
            </a:xfrm>
            <a:prstGeom prst="ellipse">
              <a:avLst/>
            </a:prstGeom>
            <a:solidFill>
              <a:srgbClr val="F8031C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404372" y="4446499"/>
              <a:ext cx="563218" cy="555814"/>
            </a:xfrm>
            <a:prstGeom prst="ellipse">
              <a:avLst/>
            </a:prstGeom>
            <a:solidFill>
              <a:srgbClr val="9A020E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310449" y="5408484"/>
              <a:ext cx="563218" cy="555814"/>
            </a:xfrm>
            <a:prstGeom prst="ellipse">
              <a:avLst/>
            </a:prstGeom>
            <a:solidFill>
              <a:srgbClr val="9A020E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30970" y="2527007"/>
            <a:ext cx="3209309" cy="1952958"/>
            <a:chOff x="75990" y="3087082"/>
            <a:chExt cx="3209309" cy="1952958"/>
          </a:xfrm>
        </p:grpSpPr>
        <p:sp>
          <p:nvSpPr>
            <p:cNvPr id="72" name="TextBox 71"/>
            <p:cNvSpPr txBox="1"/>
            <p:nvPr/>
          </p:nvSpPr>
          <p:spPr>
            <a:xfrm>
              <a:off x="75990" y="3087082"/>
              <a:ext cx="32093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980616"/>
                  </a:solidFill>
                  <a:latin typeface="Cambria" charset="0"/>
                  <a:ea typeface="Cambria" charset="0"/>
                  <a:cs typeface="Cambria" charset="0"/>
                </a:rPr>
                <a:t>High % chance to fail with reduced </a:t>
              </a:r>
              <a:r>
                <a:rPr lang="en-US" sz="2400" b="1" dirty="0" err="1">
                  <a:solidFill>
                    <a:srgbClr val="980616"/>
                  </a:solidFill>
                  <a:latin typeface="Cambria" charset="0"/>
                  <a:ea typeface="Cambria" charset="0"/>
                  <a:cs typeface="Cambria" charset="0"/>
                </a:rPr>
                <a:t>t</a:t>
              </a:r>
              <a:r>
                <a:rPr lang="en-US" sz="2400" b="1" baseline="-25000" dirty="0" err="1">
                  <a:solidFill>
                    <a:srgbClr val="980616"/>
                  </a:solidFill>
                  <a:latin typeface="Cambria" charset="0"/>
                  <a:ea typeface="Cambria" charset="0"/>
                  <a:cs typeface="Cambria" charset="0"/>
                </a:rPr>
                <a:t>RCD</a:t>
              </a:r>
              <a:endParaRPr lang="en-US" sz="2400" b="1" baseline="-25000" dirty="0">
                <a:solidFill>
                  <a:srgbClr val="980616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01559" y="3909329"/>
              <a:ext cx="819787" cy="1130711"/>
            </a:xfrm>
            <a:prstGeom prst="straightConnector1">
              <a:avLst/>
            </a:prstGeom>
            <a:ln w="69850">
              <a:solidFill>
                <a:srgbClr val="98061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5884925" y="2448524"/>
            <a:ext cx="3178688" cy="1027950"/>
            <a:chOff x="5962415" y="3039594"/>
            <a:chExt cx="3178688" cy="1027950"/>
          </a:xfrm>
        </p:grpSpPr>
        <p:sp>
          <p:nvSpPr>
            <p:cNvPr id="73" name="TextBox 72"/>
            <p:cNvSpPr txBox="1"/>
            <p:nvPr/>
          </p:nvSpPr>
          <p:spPr>
            <a:xfrm>
              <a:off x="6106305" y="3039594"/>
              <a:ext cx="30347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latin typeface="Cambria" charset="0"/>
                  <a:ea typeface="Cambria" charset="0"/>
                  <a:cs typeface="Cambria" charset="0"/>
                </a:rPr>
                <a:t>Low % chance to fail with reduced </a:t>
              </a:r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  <a:latin typeface="Cambria" charset="0"/>
                  <a:ea typeface="Cambria" charset="0"/>
                  <a:cs typeface="Cambria" charset="0"/>
                </a:rPr>
                <a:t>t</a:t>
              </a:r>
              <a:r>
                <a:rPr lang="en-US" sz="2400" b="1" baseline="-25000" dirty="0" err="1">
                  <a:solidFill>
                    <a:schemeClr val="accent6">
                      <a:lumMod val="75000"/>
                    </a:schemeClr>
                  </a:solidFill>
                  <a:latin typeface="Cambria" charset="0"/>
                  <a:ea typeface="Cambria" charset="0"/>
                  <a:cs typeface="Cambria" charset="0"/>
                </a:rPr>
                <a:t>RCD</a:t>
              </a:r>
              <a:endParaRPr lang="en-US" sz="2400" b="1" baseline="-25000" dirty="0">
                <a:solidFill>
                  <a:schemeClr val="accent6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cxnSp>
          <p:nvCxnSpPr>
            <p:cNvPr id="79" name="Straight Arrow Connector 78"/>
            <p:cNvCxnSpPr>
              <a:stCxn id="73" idx="1"/>
            </p:cNvCxnSpPr>
            <p:nvPr/>
          </p:nvCxnSpPr>
          <p:spPr>
            <a:xfrm flipH="1">
              <a:off x="5962415" y="3455093"/>
              <a:ext cx="143890" cy="612451"/>
            </a:xfrm>
            <a:prstGeom prst="straightConnector1">
              <a:avLst/>
            </a:prstGeom>
            <a:ln w="698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427536" y="6098813"/>
            <a:ext cx="6388029" cy="329754"/>
            <a:chOff x="1350046" y="6424274"/>
            <a:chExt cx="6388029" cy="329754"/>
          </a:xfrm>
        </p:grpSpPr>
        <p:sp>
          <p:nvSpPr>
            <p:cNvPr id="95" name="Rounded Rectangle 94"/>
            <p:cNvSpPr/>
            <p:nvPr/>
          </p:nvSpPr>
          <p:spPr>
            <a:xfrm>
              <a:off x="6835928" y="6424274"/>
              <a:ext cx="902147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5908916" y="6430145"/>
              <a:ext cx="933317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988210" y="6437525"/>
              <a:ext cx="920707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4055208" y="6437525"/>
              <a:ext cx="933317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3190941" y="6437525"/>
              <a:ext cx="876877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2256841" y="6437525"/>
              <a:ext cx="940181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350046" y="6437525"/>
              <a:ext cx="911892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C4C5B6C-9BA3-A04F-8A60-43A0C908FB9B}"/>
              </a:ext>
            </a:extLst>
          </p:cNvPr>
          <p:cNvGrpSpPr/>
          <p:nvPr/>
        </p:nvGrpSpPr>
        <p:grpSpPr>
          <a:xfrm>
            <a:off x="2307427" y="6612305"/>
            <a:ext cx="5068236" cy="103792"/>
            <a:chOff x="2307427" y="6612305"/>
            <a:chExt cx="5068236" cy="1037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F95DD5-DC73-F64C-AA51-89D6172AAEF3}"/>
                </a:ext>
              </a:extLst>
            </p:cNvPr>
            <p:cNvSpPr/>
            <p:nvPr/>
          </p:nvSpPr>
          <p:spPr>
            <a:xfrm>
              <a:off x="6595769" y="6633205"/>
              <a:ext cx="779894" cy="82892"/>
            </a:xfrm>
            <a:prstGeom prst="rect">
              <a:avLst/>
            </a:prstGeom>
            <a:solidFill>
              <a:srgbClr val="33C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3975770-E212-9949-B2F0-8E79FF4E3547}"/>
                </a:ext>
              </a:extLst>
            </p:cNvPr>
            <p:cNvSpPr/>
            <p:nvPr/>
          </p:nvSpPr>
          <p:spPr>
            <a:xfrm>
              <a:off x="4004137" y="6617139"/>
              <a:ext cx="779894" cy="82892"/>
            </a:xfrm>
            <a:prstGeom prst="rect">
              <a:avLst/>
            </a:prstGeom>
            <a:solidFill>
              <a:srgbClr val="FF75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DC7BDC8-12CB-8D40-A233-4B19A449C209}"/>
                </a:ext>
              </a:extLst>
            </p:cNvPr>
            <p:cNvSpPr/>
            <p:nvPr/>
          </p:nvSpPr>
          <p:spPr>
            <a:xfrm>
              <a:off x="5735330" y="6627511"/>
              <a:ext cx="779894" cy="82892"/>
            </a:xfrm>
            <a:prstGeom prst="rect">
              <a:avLst/>
            </a:prstGeom>
            <a:solidFill>
              <a:srgbClr val="BCE0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5E306EC-C7A5-9746-9922-16366391CA42}"/>
                </a:ext>
              </a:extLst>
            </p:cNvPr>
            <p:cNvSpPr/>
            <p:nvPr/>
          </p:nvSpPr>
          <p:spPr>
            <a:xfrm>
              <a:off x="4899059" y="6622906"/>
              <a:ext cx="779894" cy="82892"/>
            </a:xfrm>
            <a:prstGeom prst="rect">
              <a:avLst/>
            </a:prstGeom>
            <a:solidFill>
              <a:srgbClr val="FFE7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FB01045-B4A8-0C41-81EA-5B1AC53E6D57}"/>
                </a:ext>
              </a:extLst>
            </p:cNvPr>
            <p:cNvSpPr/>
            <p:nvPr/>
          </p:nvSpPr>
          <p:spPr>
            <a:xfrm>
              <a:off x="3143698" y="6616199"/>
              <a:ext cx="779894" cy="77626"/>
            </a:xfrm>
            <a:prstGeom prst="rect">
              <a:avLst/>
            </a:prstGeom>
            <a:solidFill>
              <a:srgbClr val="E003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A9DD5ED-E5E4-5245-B630-A6D57BBF0111}"/>
                </a:ext>
              </a:extLst>
            </p:cNvPr>
            <p:cNvSpPr/>
            <p:nvPr/>
          </p:nvSpPr>
          <p:spPr>
            <a:xfrm>
              <a:off x="2307427" y="6612305"/>
              <a:ext cx="779894" cy="77626"/>
            </a:xfrm>
            <a:prstGeom prst="rect">
              <a:avLst/>
            </a:prstGeom>
            <a:solidFill>
              <a:srgbClr val="9300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A020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43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3" grpId="1" animBg="1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971770" y="3643867"/>
            <a:ext cx="383855" cy="22654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Row Decoder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Key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774280"/>
            <a:ext cx="8987622" cy="2172635"/>
          </a:xfrm>
        </p:spPr>
        <p:txBody>
          <a:bodyPr/>
          <a:lstStyle/>
          <a:p>
            <a:r>
              <a:rPr lang="en-US" sz="2800" dirty="0"/>
              <a:t>A cell’s latency failure probability is inherently related to </a:t>
            </a:r>
            <a:r>
              <a:rPr lang="en-US" sz="2800" b="1" dirty="0">
                <a:solidFill>
                  <a:schemeClr val="accent5"/>
                </a:solidFill>
              </a:rPr>
              <a:t>random process variation</a:t>
            </a:r>
            <a:r>
              <a:rPr lang="en-US" sz="2800" dirty="0"/>
              <a:t> from manufacturing</a:t>
            </a:r>
          </a:p>
          <a:p>
            <a:r>
              <a:rPr lang="en-US" sz="2800" dirty="0"/>
              <a:t>We can extract </a:t>
            </a:r>
            <a:r>
              <a:rPr lang="en-US" sz="2800" b="1" dirty="0">
                <a:solidFill>
                  <a:schemeClr val="accent5"/>
                </a:solidFill>
              </a:rPr>
              <a:t>random values</a:t>
            </a:r>
            <a:r>
              <a:rPr lang="en-US" sz="2800" dirty="0"/>
              <a:t> by observing DRAM cells’ latency failure probabilities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353840" y="3366301"/>
            <a:ext cx="6756400" cy="2832850"/>
            <a:chOff x="1094298" y="3173501"/>
            <a:chExt cx="7281509" cy="3227302"/>
          </a:xfrm>
        </p:grpSpPr>
        <p:cxnSp>
          <p:nvCxnSpPr>
            <p:cNvPr id="59" name="Straight Connector 58"/>
            <p:cNvCxnSpPr/>
            <p:nvPr/>
          </p:nvCxnSpPr>
          <p:spPr>
            <a:xfrm>
              <a:off x="1107985" y="4740572"/>
              <a:ext cx="7267822" cy="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96222" y="5677428"/>
              <a:ext cx="7276813" cy="619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094298" y="3778425"/>
              <a:ext cx="7278737" cy="468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2662517" y="317351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3603811" y="317351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4616822" y="317351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5629834" y="317351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6624916" y="317350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V="1">
              <a:off x="7584139" y="317350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1703294" y="3173511"/>
              <a:ext cx="0" cy="3227292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5120500" y="3301777"/>
              <a:ext cx="948900" cy="950261"/>
            </a:xfrm>
            <a:prstGeom prst="ellipse">
              <a:avLst/>
            </a:prstGeom>
            <a:solidFill>
              <a:srgbClr val="33C400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133523" y="5202299"/>
              <a:ext cx="948900" cy="950261"/>
            </a:xfrm>
            <a:prstGeom prst="ellipse">
              <a:avLst/>
            </a:prstGeom>
            <a:solidFill>
              <a:srgbClr val="33C400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109328" y="4252038"/>
              <a:ext cx="948900" cy="950261"/>
            </a:xfrm>
            <a:prstGeom prst="ellipse">
              <a:avLst/>
            </a:prstGeom>
            <a:solidFill>
              <a:srgbClr val="33C400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3114717" y="3299015"/>
              <a:ext cx="948900" cy="950261"/>
            </a:xfrm>
            <a:prstGeom prst="ellipse">
              <a:avLst/>
            </a:prstGeom>
            <a:solidFill>
              <a:srgbClr val="33C400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165817" y="5202299"/>
              <a:ext cx="948900" cy="950261"/>
            </a:xfrm>
            <a:prstGeom prst="ellipse">
              <a:avLst/>
            </a:prstGeom>
            <a:solidFill>
              <a:srgbClr val="33C400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181960" y="3343836"/>
              <a:ext cx="828083" cy="842683"/>
            </a:xfrm>
            <a:prstGeom prst="ellipse">
              <a:avLst/>
            </a:prstGeom>
            <a:solidFill>
              <a:srgbClr val="BCE068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3178840" y="4303065"/>
              <a:ext cx="828083" cy="842683"/>
            </a:xfrm>
            <a:prstGeom prst="ellipse">
              <a:avLst/>
            </a:prstGeom>
            <a:solidFill>
              <a:srgbClr val="BCE068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265397" y="5256087"/>
              <a:ext cx="828083" cy="842683"/>
            </a:xfrm>
            <a:prstGeom prst="ellipse">
              <a:avLst/>
            </a:prstGeom>
            <a:solidFill>
              <a:srgbClr val="BCE068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182973" y="5265051"/>
              <a:ext cx="828083" cy="842683"/>
            </a:xfrm>
            <a:prstGeom prst="ellipse">
              <a:avLst/>
            </a:prstGeom>
            <a:solidFill>
              <a:srgbClr val="BCE068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233585" y="3355569"/>
              <a:ext cx="828083" cy="842683"/>
            </a:xfrm>
            <a:prstGeom prst="ellipse">
              <a:avLst/>
            </a:prstGeom>
            <a:solidFill>
              <a:srgbClr val="BCE068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224086" y="4365802"/>
              <a:ext cx="735945" cy="735109"/>
            </a:xfrm>
            <a:prstGeom prst="ellipse">
              <a:avLst/>
            </a:prstGeom>
            <a:solidFill>
              <a:srgbClr val="FFE763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7215805" y="5318837"/>
              <a:ext cx="735945" cy="735109"/>
            </a:xfrm>
            <a:prstGeom prst="ellipse">
              <a:avLst/>
            </a:prstGeom>
            <a:solidFill>
              <a:srgbClr val="FFE763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309942" y="3415542"/>
              <a:ext cx="735945" cy="735109"/>
            </a:xfrm>
            <a:prstGeom prst="ellipse">
              <a:avLst/>
            </a:prstGeom>
            <a:solidFill>
              <a:srgbClr val="FF753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8031C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4247154" y="3433471"/>
              <a:ext cx="689809" cy="699248"/>
            </a:xfrm>
            <a:prstGeom prst="ellipse">
              <a:avLst/>
            </a:prstGeom>
            <a:solidFill>
              <a:srgbClr val="FF753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263068" y="4374782"/>
              <a:ext cx="689809" cy="699248"/>
            </a:xfrm>
            <a:prstGeom prst="ellipse">
              <a:avLst/>
            </a:prstGeom>
            <a:solidFill>
              <a:srgbClr val="FF753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295363" y="4383732"/>
              <a:ext cx="689809" cy="699248"/>
            </a:xfrm>
            <a:prstGeom prst="ellipse">
              <a:avLst/>
            </a:prstGeom>
            <a:solidFill>
              <a:srgbClr val="FF7532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5282129" y="4414347"/>
              <a:ext cx="625642" cy="625642"/>
            </a:xfrm>
            <a:prstGeom prst="ellipse">
              <a:avLst/>
            </a:prstGeom>
            <a:solidFill>
              <a:srgbClr val="F8031C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3271114" y="5364607"/>
              <a:ext cx="625642" cy="625642"/>
            </a:xfrm>
            <a:prstGeom prst="ellipse">
              <a:avLst/>
            </a:prstGeom>
            <a:solidFill>
              <a:srgbClr val="F8031C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270956" y="3470274"/>
              <a:ext cx="625642" cy="625642"/>
            </a:xfrm>
            <a:prstGeom prst="ellipse">
              <a:avLst/>
            </a:prstGeom>
            <a:solidFill>
              <a:srgbClr val="F8031C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1404372" y="4446499"/>
              <a:ext cx="563218" cy="555814"/>
            </a:xfrm>
            <a:prstGeom prst="ellipse">
              <a:avLst/>
            </a:prstGeom>
            <a:solidFill>
              <a:srgbClr val="9A020E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310449" y="5408484"/>
              <a:ext cx="563218" cy="555814"/>
            </a:xfrm>
            <a:prstGeom prst="ellipse">
              <a:avLst/>
            </a:prstGeom>
            <a:solidFill>
              <a:srgbClr val="9A020E"/>
            </a:solidFill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30970" y="2527007"/>
            <a:ext cx="3209309" cy="1952958"/>
            <a:chOff x="75990" y="3087082"/>
            <a:chExt cx="3209309" cy="1952958"/>
          </a:xfrm>
        </p:grpSpPr>
        <p:sp>
          <p:nvSpPr>
            <p:cNvPr id="72" name="TextBox 71"/>
            <p:cNvSpPr txBox="1"/>
            <p:nvPr/>
          </p:nvSpPr>
          <p:spPr>
            <a:xfrm>
              <a:off x="75990" y="3087082"/>
              <a:ext cx="32093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Cambria" charset="0"/>
                  <a:ea typeface="Cambria" charset="0"/>
                  <a:cs typeface="Cambria" charset="0"/>
                </a:rPr>
                <a:t>High % chance to fail with reduced </a:t>
              </a:r>
              <a:r>
                <a:rPr lang="en-US" sz="2400" b="1" dirty="0" err="1">
                  <a:solidFill>
                    <a:srgbClr val="FF0000"/>
                  </a:solidFill>
                  <a:latin typeface="Cambria" charset="0"/>
                  <a:ea typeface="Cambria" charset="0"/>
                  <a:cs typeface="Cambria" charset="0"/>
                </a:rPr>
                <a:t>t</a:t>
              </a:r>
              <a:r>
                <a:rPr lang="en-US" sz="2400" b="1" baseline="-25000" dirty="0" err="1">
                  <a:solidFill>
                    <a:srgbClr val="FF0000"/>
                  </a:solidFill>
                  <a:latin typeface="Cambria" charset="0"/>
                  <a:ea typeface="Cambria" charset="0"/>
                  <a:cs typeface="Cambria" charset="0"/>
                </a:rPr>
                <a:t>RCD</a:t>
              </a:r>
              <a:endParaRPr lang="en-US" sz="2400" b="1" baseline="-25000" dirty="0">
                <a:solidFill>
                  <a:srgbClr val="FF0000"/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701559" y="3909329"/>
              <a:ext cx="819787" cy="1130711"/>
            </a:xfrm>
            <a:prstGeom prst="straightConnector1">
              <a:avLst/>
            </a:prstGeom>
            <a:ln w="698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5884925" y="2448524"/>
            <a:ext cx="3178688" cy="1027950"/>
            <a:chOff x="5962415" y="3039594"/>
            <a:chExt cx="3178688" cy="1027950"/>
          </a:xfrm>
        </p:grpSpPr>
        <p:sp>
          <p:nvSpPr>
            <p:cNvPr id="73" name="TextBox 72"/>
            <p:cNvSpPr txBox="1"/>
            <p:nvPr/>
          </p:nvSpPr>
          <p:spPr>
            <a:xfrm>
              <a:off x="6106305" y="3039594"/>
              <a:ext cx="30347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latin typeface="Cambria" charset="0"/>
                  <a:ea typeface="Cambria" charset="0"/>
                  <a:cs typeface="Cambria" charset="0"/>
                </a:rPr>
                <a:t>Low % chance to fail with reduced </a:t>
              </a:r>
              <a:r>
                <a:rPr lang="en-US" sz="2400" b="1" dirty="0" err="1">
                  <a:solidFill>
                    <a:schemeClr val="accent6">
                      <a:lumMod val="75000"/>
                    </a:schemeClr>
                  </a:solidFill>
                  <a:latin typeface="Cambria" charset="0"/>
                  <a:ea typeface="Cambria" charset="0"/>
                  <a:cs typeface="Cambria" charset="0"/>
                </a:rPr>
                <a:t>t</a:t>
              </a:r>
              <a:r>
                <a:rPr lang="en-US" sz="2400" b="1" baseline="-25000" dirty="0" err="1">
                  <a:solidFill>
                    <a:schemeClr val="accent6">
                      <a:lumMod val="75000"/>
                    </a:schemeClr>
                  </a:solidFill>
                  <a:latin typeface="Cambria" charset="0"/>
                  <a:ea typeface="Cambria" charset="0"/>
                  <a:cs typeface="Cambria" charset="0"/>
                </a:rPr>
                <a:t>RCD</a:t>
              </a:r>
              <a:endParaRPr lang="en-US" sz="2400" b="1" baseline="-25000" dirty="0">
                <a:solidFill>
                  <a:schemeClr val="accent6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endParaRPr>
            </a:p>
          </p:txBody>
        </p:sp>
        <p:cxnSp>
          <p:nvCxnSpPr>
            <p:cNvPr id="79" name="Straight Arrow Connector 78"/>
            <p:cNvCxnSpPr>
              <a:stCxn id="73" idx="1"/>
            </p:cNvCxnSpPr>
            <p:nvPr/>
          </p:nvCxnSpPr>
          <p:spPr>
            <a:xfrm flipH="1">
              <a:off x="5962415" y="3455093"/>
              <a:ext cx="143890" cy="612451"/>
            </a:xfrm>
            <a:prstGeom prst="straightConnector1">
              <a:avLst/>
            </a:prstGeom>
            <a:ln w="6985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427536" y="6098813"/>
            <a:ext cx="6388029" cy="329754"/>
            <a:chOff x="1350046" y="6424274"/>
            <a:chExt cx="6388029" cy="329754"/>
          </a:xfrm>
        </p:grpSpPr>
        <p:sp>
          <p:nvSpPr>
            <p:cNvPr id="95" name="Rounded Rectangle 94"/>
            <p:cNvSpPr/>
            <p:nvPr/>
          </p:nvSpPr>
          <p:spPr>
            <a:xfrm>
              <a:off x="6835928" y="6424274"/>
              <a:ext cx="902147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5908916" y="6430145"/>
              <a:ext cx="933317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4988210" y="6437525"/>
              <a:ext cx="920707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4055208" y="6437525"/>
              <a:ext cx="933317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3190941" y="6437525"/>
              <a:ext cx="876877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2256841" y="6437525"/>
              <a:ext cx="940181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1350046" y="6437525"/>
              <a:ext cx="911892" cy="316503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5F95DD5-DC73-F64C-AA51-89D6172AAEF3}"/>
              </a:ext>
            </a:extLst>
          </p:cNvPr>
          <p:cNvSpPr/>
          <p:nvPr/>
        </p:nvSpPr>
        <p:spPr>
          <a:xfrm>
            <a:off x="6595769" y="6633205"/>
            <a:ext cx="779894" cy="82892"/>
          </a:xfrm>
          <a:prstGeom prst="rect">
            <a:avLst/>
          </a:prstGeom>
          <a:solidFill>
            <a:srgbClr val="33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3975770-E212-9949-B2F0-8E79FF4E3547}"/>
              </a:ext>
            </a:extLst>
          </p:cNvPr>
          <p:cNvSpPr/>
          <p:nvPr/>
        </p:nvSpPr>
        <p:spPr>
          <a:xfrm>
            <a:off x="4004137" y="6617139"/>
            <a:ext cx="779894" cy="82892"/>
          </a:xfrm>
          <a:prstGeom prst="rect">
            <a:avLst/>
          </a:prstGeom>
          <a:solidFill>
            <a:srgbClr val="FF7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C7BDC8-12CB-8D40-A233-4B19A449C209}"/>
              </a:ext>
            </a:extLst>
          </p:cNvPr>
          <p:cNvSpPr/>
          <p:nvPr/>
        </p:nvSpPr>
        <p:spPr>
          <a:xfrm>
            <a:off x="5735330" y="6627511"/>
            <a:ext cx="779894" cy="82892"/>
          </a:xfrm>
          <a:prstGeom prst="rect">
            <a:avLst/>
          </a:prstGeom>
          <a:solidFill>
            <a:srgbClr val="BCE0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E306EC-C7A5-9746-9922-16366391CA42}"/>
              </a:ext>
            </a:extLst>
          </p:cNvPr>
          <p:cNvSpPr/>
          <p:nvPr/>
        </p:nvSpPr>
        <p:spPr>
          <a:xfrm>
            <a:off x="4899059" y="6622906"/>
            <a:ext cx="779894" cy="82892"/>
          </a:xfrm>
          <a:prstGeom prst="rect">
            <a:avLst/>
          </a:prstGeom>
          <a:solidFill>
            <a:srgbClr val="FFE7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FB01045-B4A8-0C41-81EA-5B1AC53E6D57}"/>
              </a:ext>
            </a:extLst>
          </p:cNvPr>
          <p:cNvSpPr/>
          <p:nvPr/>
        </p:nvSpPr>
        <p:spPr>
          <a:xfrm>
            <a:off x="3143698" y="6616199"/>
            <a:ext cx="779894" cy="77626"/>
          </a:xfrm>
          <a:prstGeom prst="rect">
            <a:avLst/>
          </a:prstGeom>
          <a:solidFill>
            <a:srgbClr val="E003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A9DD5ED-E5E4-5245-B630-A6D57BBF0111}"/>
              </a:ext>
            </a:extLst>
          </p:cNvPr>
          <p:cNvSpPr/>
          <p:nvPr/>
        </p:nvSpPr>
        <p:spPr>
          <a:xfrm>
            <a:off x="2307427" y="6612305"/>
            <a:ext cx="779894" cy="77626"/>
          </a:xfrm>
          <a:prstGeom prst="rect">
            <a:avLst/>
          </a:prstGeom>
          <a:solidFill>
            <a:srgbClr val="9300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A020E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BEA584A-BE8D-9A4E-A2FA-726F8E8517BF}"/>
              </a:ext>
            </a:extLst>
          </p:cNvPr>
          <p:cNvSpPr/>
          <p:nvPr/>
        </p:nvSpPr>
        <p:spPr>
          <a:xfrm>
            <a:off x="0" y="842653"/>
            <a:ext cx="9144000" cy="560009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CF4138D-DC85-3948-9D36-47A58D1A418B}"/>
              </a:ext>
            </a:extLst>
          </p:cNvPr>
          <p:cNvSpPr txBox="1"/>
          <p:nvPr/>
        </p:nvSpPr>
        <p:spPr>
          <a:xfrm>
            <a:off x="322441" y="1981850"/>
            <a:ext cx="8494721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The </a:t>
            </a:r>
            <a:r>
              <a:rPr lang="en-US" sz="3200" b="1" dirty="0">
                <a:solidFill>
                  <a:schemeClr val="accent5"/>
                </a:solidFill>
                <a:latin typeface="Cambria" charset="0"/>
                <a:ea typeface="Cambria" charset="0"/>
                <a:cs typeface="Cambria" charset="0"/>
              </a:rPr>
              <a:t>key idea </a:t>
            </a:r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is to extract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random values </a:t>
            </a:r>
          </a:p>
          <a:p>
            <a:pPr algn="ctr"/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by sampling DRAM cells that fail </a:t>
            </a:r>
          </a:p>
          <a:p>
            <a:pPr algn="ctr"/>
            <a:r>
              <a:rPr lang="en-US" sz="3200" b="1" dirty="0">
                <a:solidFill>
                  <a:srgbClr val="C00000"/>
                </a:solidFill>
                <a:latin typeface="Cambria" charset="0"/>
                <a:ea typeface="Cambria" charset="0"/>
                <a:cs typeface="Cambria" charset="0"/>
              </a:rPr>
              <a:t>truly randomly </a:t>
            </a:r>
          </a:p>
          <a:p>
            <a:pPr algn="ctr"/>
            <a:endParaRPr lang="en-US" sz="40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9E89AEF-98A0-E649-9BB1-DF458D6C62CC}"/>
              </a:ext>
            </a:extLst>
          </p:cNvPr>
          <p:cNvSpPr/>
          <p:nvPr/>
        </p:nvSpPr>
        <p:spPr>
          <a:xfrm>
            <a:off x="1641553" y="6448615"/>
            <a:ext cx="6174011" cy="40938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29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b="1" dirty="0"/>
              <a:t>D-</a:t>
            </a:r>
            <a:r>
              <a:rPr lang="en-US" sz="4100" b="1" dirty="0" err="1"/>
              <a:t>RaNGe</a:t>
            </a:r>
            <a:r>
              <a:rPr lang="en-US" sz="4100" b="1" dirty="0"/>
              <a:t>: Extracting Random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911224"/>
            <a:ext cx="8758813" cy="5257928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Identify all DRAM cells that fail randomly when accessed with a reduced </a:t>
            </a:r>
            <a:r>
              <a:rPr lang="en-US" sz="3200" b="1" dirty="0" err="1"/>
              <a:t>t</a:t>
            </a:r>
            <a:r>
              <a:rPr lang="en-US" sz="3200" b="1" baseline="-25000" dirty="0" err="1"/>
              <a:t>RCD</a:t>
            </a:r>
            <a:r>
              <a:rPr lang="en-US" sz="3200" b="1" baseline="-25000" dirty="0"/>
              <a:t> </a:t>
            </a:r>
            <a:r>
              <a:rPr lang="en-US" sz="3200" dirty="0"/>
              <a:t>(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RNG Cell</a:t>
            </a:r>
            <a:r>
              <a:rPr lang="en-US" sz="3200" dirty="0"/>
              <a:t>)</a:t>
            </a:r>
          </a:p>
          <a:p>
            <a:pPr>
              <a:buFontTx/>
              <a:buChar char="-"/>
            </a:pPr>
            <a:r>
              <a:rPr lang="en-US" sz="3200" dirty="0"/>
              <a:t>When accessing an RNG Cell with a reduced </a:t>
            </a:r>
            <a:r>
              <a:rPr lang="en-US" sz="3200" b="1" dirty="0" err="1"/>
              <a:t>t</a:t>
            </a:r>
            <a:r>
              <a:rPr lang="en-US" sz="3200" b="1" baseline="-25000" dirty="0" err="1"/>
              <a:t>RCD</a:t>
            </a:r>
            <a:r>
              <a:rPr lang="en-US" sz="3200" dirty="0"/>
              <a:t>, the values read will be truly random values</a:t>
            </a:r>
          </a:p>
          <a:p>
            <a:pPr>
              <a:buFontTx/>
              <a:buChar char="-"/>
            </a:pPr>
            <a:endParaRPr lang="en-US" sz="3200" dirty="0"/>
          </a:p>
        </p:txBody>
      </p:sp>
      <p:sp>
        <p:nvSpPr>
          <p:cNvPr id="37" name="TextBox 36"/>
          <p:cNvSpPr txBox="1"/>
          <p:nvPr/>
        </p:nvSpPr>
        <p:spPr>
          <a:xfrm rot="10800000" flipV="1">
            <a:off x="4569802" y="7459886"/>
            <a:ext cx="7022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1  0  1  0  1  0  0  1  0  0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C66D9-AD08-C445-A5B2-6EFF95C08E7D}"/>
              </a:ext>
            </a:extLst>
          </p:cNvPr>
          <p:cNvSpPr txBox="1"/>
          <p:nvPr/>
        </p:nvSpPr>
        <p:spPr>
          <a:xfrm rot="10800000" flipV="1">
            <a:off x="-4689862" y="5423496"/>
            <a:ext cx="7341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1  0010110100110011101000110101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A6977D-B9BD-874A-A4C8-422D96A795F4}"/>
              </a:ext>
            </a:extLst>
          </p:cNvPr>
          <p:cNvCxnSpPr/>
          <p:nvPr/>
        </p:nvCxnSpPr>
        <p:spPr>
          <a:xfrm flipV="1">
            <a:off x="1688997" y="4043580"/>
            <a:ext cx="2343" cy="1416420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1523D8-D826-7D45-9C2E-BC9164326CC3}"/>
              </a:ext>
            </a:extLst>
          </p:cNvPr>
          <p:cNvCxnSpPr/>
          <p:nvPr/>
        </p:nvCxnSpPr>
        <p:spPr>
          <a:xfrm flipH="1">
            <a:off x="970597" y="4751790"/>
            <a:ext cx="1436800" cy="684"/>
          </a:xfrm>
          <a:prstGeom prst="line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6181A887-58D5-CA42-9F46-3B2070AB82B7}"/>
              </a:ext>
            </a:extLst>
          </p:cNvPr>
          <p:cNvSpPr/>
          <p:nvPr/>
        </p:nvSpPr>
        <p:spPr>
          <a:xfrm>
            <a:off x="1226709" y="4349480"/>
            <a:ext cx="880470" cy="834117"/>
          </a:xfrm>
          <a:prstGeom prst="ellipse">
            <a:avLst/>
          </a:prstGeom>
          <a:solidFill>
            <a:srgbClr val="70AD47"/>
          </a:solidFill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9ACC74-923F-E846-8FB2-177F9D4C01E4}"/>
              </a:ext>
            </a:extLst>
          </p:cNvPr>
          <p:cNvSpPr/>
          <p:nvPr/>
        </p:nvSpPr>
        <p:spPr>
          <a:xfrm>
            <a:off x="-1144304" y="5410578"/>
            <a:ext cx="2116991" cy="611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774BDD-FCD8-DA4F-9F24-4563B43D6671}"/>
              </a:ext>
            </a:extLst>
          </p:cNvPr>
          <p:cNvSpPr txBox="1"/>
          <p:nvPr/>
        </p:nvSpPr>
        <p:spPr>
          <a:xfrm>
            <a:off x="690935" y="3399536"/>
            <a:ext cx="1996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5"/>
                </a:solidFill>
                <a:latin typeface="Cambria" panose="02040503050406030204" pitchFamily="18" charset="0"/>
              </a:rPr>
              <a:t>RNG Cell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8AD57-44F5-6745-A3FC-F8BB7C770BE6}"/>
              </a:ext>
            </a:extLst>
          </p:cNvPr>
          <p:cNvSpPr txBox="1"/>
          <p:nvPr/>
        </p:nvSpPr>
        <p:spPr>
          <a:xfrm>
            <a:off x="3267221" y="4289484"/>
            <a:ext cx="56526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mbria" panose="02040503050406030204" pitchFamily="18" charset="0"/>
              </a:rPr>
              <a:t>Random values when accessed with </a:t>
            </a:r>
            <a:r>
              <a:rPr lang="en-US" sz="2800" b="1" dirty="0" err="1">
                <a:latin typeface="Cambria" panose="02040503050406030204" pitchFamily="18" charset="0"/>
              </a:rPr>
              <a:t>t</a:t>
            </a:r>
            <a:r>
              <a:rPr lang="en-US" sz="2800" b="1" baseline="-25000" dirty="0" err="1">
                <a:latin typeface="Cambria" panose="02040503050406030204" pitchFamily="18" charset="0"/>
              </a:rPr>
              <a:t>RCD</a:t>
            </a:r>
            <a:r>
              <a:rPr lang="en-US" sz="2800" dirty="0">
                <a:latin typeface="Cambria" panose="02040503050406030204" pitchFamily="18" charset="0"/>
              </a:rPr>
              <a:t> reduced by 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</a:rPr>
              <a:t>45%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904779-A397-5D4B-A5E7-694CACF58D28}"/>
              </a:ext>
            </a:extLst>
          </p:cNvPr>
          <p:cNvSpPr/>
          <p:nvPr/>
        </p:nvSpPr>
        <p:spPr>
          <a:xfrm>
            <a:off x="970597" y="5449751"/>
            <a:ext cx="1436800" cy="584193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SA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18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96296E-6 L 0.64167 -0.0023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8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5" grpId="1"/>
      <p:bldP spid="8" grpId="0" animBg="1"/>
      <p:bldP spid="10" grpId="0" animBg="1"/>
      <p:bldP spid="4" grpId="0"/>
      <p:bldP spid="12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: Identifying RNG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505" y="911224"/>
            <a:ext cx="8864107" cy="5257928"/>
          </a:xfrm>
        </p:spPr>
        <p:txBody>
          <a:bodyPr/>
          <a:lstStyle/>
          <a:p>
            <a:r>
              <a:rPr lang="en-US" sz="3200" dirty="0"/>
              <a:t>To identify RNG Cells, extract 1M values (</a:t>
            </a:r>
            <a:r>
              <a:rPr lang="en-US" sz="3200" b="1" dirty="0">
                <a:solidFill>
                  <a:schemeClr val="accent5"/>
                </a:solidFill>
              </a:rPr>
              <a:t>bitstream</a:t>
            </a:r>
            <a:r>
              <a:rPr lang="en-US" sz="3200" dirty="0"/>
              <a:t>) from each DRAM cell</a:t>
            </a:r>
          </a:p>
          <a:p>
            <a:r>
              <a:rPr lang="en-US" sz="3200" dirty="0"/>
              <a:t>An</a:t>
            </a:r>
            <a:r>
              <a:rPr lang="en-US" sz="3200" b="1" dirty="0"/>
              <a:t> RNG Cell</a:t>
            </a:r>
            <a:r>
              <a:rPr lang="en-US" sz="3200" dirty="0"/>
              <a:t> is a DRAM cell whose output passes the NIST statistical test suite for randomness </a:t>
            </a:r>
          </a:p>
          <a:p>
            <a:r>
              <a:rPr lang="en-US" sz="3200" dirty="0"/>
              <a:t>NIST tests </a:t>
            </a:r>
            <a:r>
              <a:rPr lang="en-US" sz="2000" b="1" dirty="0">
                <a:solidFill>
                  <a:srgbClr val="980616"/>
                </a:solidFill>
              </a:rPr>
              <a:t>[</a:t>
            </a:r>
            <a:r>
              <a:rPr lang="en-US" sz="2000" b="1" dirty="0" err="1">
                <a:solidFill>
                  <a:srgbClr val="980616"/>
                </a:solidFill>
              </a:rPr>
              <a:t>Rukhin</a:t>
            </a:r>
            <a:r>
              <a:rPr lang="en-US" sz="2000" b="1" dirty="0">
                <a:solidFill>
                  <a:srgbClr val="980616"/>
                </a:solidFill>
              </a:rPr>
              <a:t>+, Tech report, 2001] </a:t>
            </a:r>
            <a:r>
              <a:rPr lang="en-US" sz="3200" dirty="0"/>
              <a:t>include tests for: </a:t>
            </a:r>
          </a:p>
          <a:p>
            <a:pPr lvl="1"/>
            <a:r>
              <a:rPr lang="en-US" sz="2400" dirty="0"/>
              <a:t>Unbiased output of 1’s and 0’s across entire bitstream</a:t>
            </a:r>
          </a:p>
          <a:p>
            <a:pPr lvl="1"/>
            <a:r>
              <a:rPr lang="en-US" sz="2400" dirty="0"/>
              <a:t>Unbiased output within smaller segments of the bitstream</a:t>
            </a:r>
          </a:p>
          <a:p>
            <a:pPr lvl="1"/>
            <a:r>
              <a:rPr lang="en-US" sz="2400" dirty="0"/>
              <a:t>Limited number of uninterrupted sequence of identical bits</a:t>
            </a:r>
          </a:p>
          <a:p>
            <a:pPr lvl="1"/>
            <a:r>
              <a:rPr lang="en-US" sz="2400" dirty="0"/>
              <a:t>Peak heights in the discrete </a:t>
            </a:r>
            <a:r>
              <a:rPr lang="en-US" sz="2400" dirty="0" err="1"/>
              <a:t>fourier</a:t>
            </a:r>
            <a:r>
              <a:rPr lang="en-US" sz="2400" dirty="0"/>
              <a:t> transform of bitstream</a:t>
            </a:r>
          </a:p>
          <a:p>
            <a:pPr lvl="1"/>
            <a:r>
              <a:rPr lang="en-US" sz="2400" dirty="0"/>
              <a:t>Even distribution of short sequences within bitstream</a:t>
            </a:r>
          </a:p>
          <a:p>
            <a:pPr lvl="1"/>
            <a:r>
              <a:rPr lang="en-US" sz="2400" dirty="0"/>
              <a:t>Cumulative sum always stays close to zero</a:t>
            </a:r>
          </a:p>
          <a:p>
            <a:pPr lvl="1"/>
            <a:r>
              <a:rPr lang="en-US" sz="2400" dirty="0"/>
              <a:t>…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sp>
        <p:nvSpPr>
          <p:cNvPr id="37" name="TextBox 36"/>
          <p:cNvSpPr txBox="1"/>
          <p:nvPr/>
        </p:nvSpPr>
        <p:spPr>
          <a:xfrm rot="10800000" flipV="1">
            <a:off x="4569802" y="7459886"/>
            <a:ext cx="7022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1  0  1  0  1  0  0  1  0  0</a:t>
            </a:r>
          </a:p>
        </p:txBody>
      </p:sp>
    </p:spTree>
    <p:extLst>
      <p:ext uri="{BB962C8B-B14F-4D97-AF65-F5344CB8AC3E}">
        <p14:creationId xmlns:p14="http://schemas.microsoft.com/office/powerpoint/2010/main" val="304301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0CBF-51D1-154F-ADFA-91C58947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: Access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488E-D5BA-5F4A-8B99-ACD37DC3C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5654675" algn="l"/>
              </a:tabLst>
            </a:pPr>
            <a:r>
              <a:rPr lang="en-US" sz="3200" dirty="0"/>
              <a:t>To maximize the bits that are accessed </a:t>
            </a:r>
            <a:r>
              <a:rPr lang="en-US" sz="3200" b="1" dirty="0">
                <a:solidFill>
                  <a:schemeClr val="accent5"/>
                </a:solidFill>
              </a:rPr>
              <a:t>immediately following activation</a:t>
            </a:r>
            <a:r>
              <a:rPr lang="en-US" sz="3200" dirty="0"/>
              <a:t>, we alternate accesses to distinct rows </a:t>
            </a:r>
            <a:r>
              <a:rPr lang="en-US" sz="3200" b="1" dirty="0"/>
              <a:t>in each bank</a:t>
            </a:r>
          </a:p>
          <a:p>
            <a:pPr lvl="1">
              <a:tabLst>
                <a:tab pos="5654675" algn="l"/>
              </a:tabLst>
            </a:pPr>
            <a:r>
              <a:rPr lang="en-US" sz="2400" b="1" dirty="0"/>
              <a:t>quickly </a:t>
            </a:r>
            <a:r>
              <a:rPr lang="en-US" sz="2400" dirty="0"/>
              <a:t>generate </a:t>
            </a:r>
            <a:r>
              <a:rPr lang="en-US" sz="2400" dirty="0" err="1"/>
              <a:t>tRCD</a:t>
            </a:r>
            <a:r>
              <a:rPr lang="en-US" sz="2400" dirty="0"/>
              <a:t> failures within cache lines in two rows</a:t>
            </a:r>
            <a:endParaRPr lang="en-US" sz="2400" b="1" dirty="0"/>
          </a:p>
          <a:p>
            <a:pPr lvl="1">
              <a:tabLst>
                <a:tab pos="5654675" algn="l"/>
              </a:tabLst>
            </a:pPr>
            <a:r>
              <a:rPr lang="en-US" sz="2400" b="1" dirty="0"/>
              <a:t>maximizes</a:t>
            </a:r>
            <a:r>
              <a:rPr lang="en-US" sz="2400" dirty="0"/>
              <a:t> </a:t>
            </a:r>
            <a:r>
              <a:rPr lang="en-US" sz="2400" dirty="0" err="1"/>
              <a:t>tRCD</a:t>
            </a:r>
            <a:r>
              <a:rPr lang="en-US" sz="2400" dirty="0"/>
              <a:t> failures when using reduced </a:t>
            </a:r>
            <a:r>
              <a:rPr lang="en-US" sz="2400" dirty="0" err="1"/>
              <a:t>tRCD</a:t>
            </a:r>
            <a:endParaRPr lang="en-US" sz="2400" dirty="0"/>
          </a:p>
          <a:p>
            <a:pPr lvl="1">
              <a:tabLst>
                <a:tab pos="5654675" algn="l"/>
              </a:tabLst>
            </a:pPr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FB009B-2999-B040-8E30-7E2FBF9CC6A8}"/>
              </a:ext>
            </a:extLst>
          </p:cNvPr>
          <p:cNvCxnSpPr>
            <a:cxnSpLocks/>
          </p:cNvCxnSpPr>
          <p:nvPr/>
        </p:nvCxnSpPr>
        <p:spPr>
          <a:xfrm>
            <a:off x="1815961" y="3834699"/>
            <a:ext cx="61641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976B3A-4000-AB4E-89F0-0B935120D25A}"/>
              </a:ext>
            </a:extLst>
          </p:cNvPr>
          <p:cNvCxnSpPr>
            <a:cxnSpLocks/>
          </p:cNvCxnSpPr>
          <p:nvPr/>
        </p:nvCxnSpPr>
        <p:spPr>
          <a:xfrm>
            <a:off x="1815960" y="4678758"/>
            <a:ext cx="616412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39246E-A1BE-C14C-8B23-AF4B8C19065C}"/>
              </a:ext>
            </a:extLst>
          </p:cNvPr>
          <p:cNvCxnSpPr>
            <a:cxnSpLocks/>
          </p:cNvCxnSpPr>
          <p:nvPr/>
        </p:nvCxnSpPr>
        <p:spPr>
          <a:xfrm>
            <a:off x="2366945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644F9A-375C-E643-A516-6CBAA4E76033}"/>
              </a:ext>
            </a:extLst>
          </p:cNvPr>
          <p:cNvCxnSpPr>
            <a:cxnSpLocks/>
          </p:cNvCxnSpPr>
          <p:nvPr/>
        </p:nvCxnSpPr>
        <p:spPr>
          <a:xfrm>
            <a:off x="3562699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E20C06-91AC-4C48-BAD0-FAB21E9CA900}"/>
              </a:ext>
            </a:extLst>
          </p:cNvPr>
          <p:cNvCxnSpPr>
            <a:cxnSpLocks/>
          </p:cNvCxnSpPr>
          <p:nvPr/>
        </p:nvCxnSpPr>
        <p:spPr>
          <a:xfrm>
            <a:off x="4887407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4FA5B9-C8AD-6C42-888D-676F6007151A}"/>
              </a:ext>
            </a:extLst>
          </p:cNvPr>
          <p:cNvCxnSpPr>
            <a:cxnSpLocks/>
          </p:cNvCxnSpPr>
          <p:nvPr/>
        </p:nvCxnSpPr>
        <p:spPr>
          <a:xfrm>
            <a:off x="4301253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C93145-FD12-D446-8483-E4ED9B9EBABB}"/>
              </a:ext>
            </a:extLst>
          </p:cNvPr>
          <p:cNvCxnSpPr>
            <a:cxnSpLocks/>
          </p:cNvCxnSpPr>
          <p:nvPr/>
        </p:nvCxnSpPr>
        <p:spPr>
          <a:xfrm>
            <a:off x="5497007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E6E20-31F8-DB4F-9ACC-4F9D8229BEDB}"/>
              </a:ext>
            </a:extLst>
          </p:cNvPr>
          <p:cNvCxnSpPr>
            <a:cxnSpLocks/>
          </p:cNvCxnSpPr>
          <p:nvPr/>
        </p:nvCxnSpPr>
        <p:spPr>
          <a:xfrm>
            <a:off x="2976544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B863F5-EC91-8A48-B5AF-9C7F75EAE3BE}"/>
              </a:ext>
            </a:extLst>
          </p:cNvPr>
          <p:cNvSpPr txBox="1"/>
          <p:nvPr/>
        </p:nvSpPr>
        <p:spPr>
          <a:xfrm>
            <a:off x="7980088" y="4279980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A6FDD-65C1-5F47-BA8A-572C2D752BBC}"/>
              </a:ext>
            </a:extLst>
          </p:cNvPr>
          <p:cNvSpPr txBox="1"/>
          <p:nvPr/>
        </p:nvSpPr>
        <p:spPr>
          <a:xfrm>
            <a:off x="7977213" y="3448970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3E78D-1456-DB4B-A5F3-A4CF419112EB}"/>
              </a:ext>
            </a:extLst>
          </p:cNvPr>
          <p:cNvSpPr txBox="1"/>
          <p:nvPr/>
        </p:nvSpPr>
        <p:spPr>
          <a:xfrm rot="5400000">
            <a:off x="3816405" y="5050609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3A569E-CB6C-FF49-89D9-27426F53000D}"/>
              </a:ext>
            </a:extLst>
          </p:cNvPr>
          <p:cNvSpPr txBox="1"/>
          <p:nvPr/>
        </p:nvSpPr>
        <p:spPr>
          <a:xfrm rot="5400000">
            <a:off x="2534233" y="5066311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220F8-E997-0C46-A521-8D7A8B5BCCF0}"/>
              </a:ext>
            </a:extLst>
          </p:cNvPr>
          <p:cNvSpPr txBox="1"/>
          <p:nvPr/>
        </p:nvSpPr>
        <p:spPr>
          <a:xfrm rot="5400000">
            <a:off x="5726711" y="5046286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70D6E5-E9CC-6743-B1BF-5F113E5D6C52}"/>
              </a:ext>
            </a:extLst>
          </p:cNvPr>
          <p:cNvCxnSpPr>
            <a:cxnSpLocks/>
          </p:cNvCxnSpPr>
          <p:nvPr/>
        </p:nvCxnSpPr>
        <p:spPr>
          <a:xfrm>
            <a:off x="6782343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B52B65-3F3E-2B47-8C81-A2A07E538D82}"/>
              </a:ext>
            </a:extLst>
          </p:cNvPr>
          <p:cNvCxnSpPr>
            <a:cxnSpLocks/>
          </p:cNvCxnSpPr>
          <p:nvPr/>
        </p:nvCxnSpPr>
        <p:spPr>
          <a:xfrm>
            <a:off x="6196189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4CD26F-414D-0643-92F6-4FADC2E41302}"/>
              </a:ext>
            </a:extLst>
          </p:cNvPr>
          <p:cNvCxnSpPr>
            <a:cxnSpLocks/>
          </p:cNvCxnSpPr>
          <p:nvPr/>
        </p:nvCxnSpPr>
        <p:spPr>
          <a:xfrm>
            <a:off x="7391943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1815697-7A87-7548-A5DA-8441648A210F}"/>
              </a:ext>
            </a:extLst>
          </p:cNvPr>
          <p:cNvSpPr/>
          <p:nvPr/>
        </p:nvSpPr>
        <p:spPr>
          <a:xfrm>
            <a:off x="2073867" y="5593162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Local Row Buffer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15827C-632B-6D4C-8743-9D1F779987EF}"/>
              </a:ext>
            </a:extLst>
          </p:cNvPr>
          <p:cNvCxnSpPr>
            <a:cxnSpLocks/>
          </p:cNvCxnSpPr>
          <p:nvPr/>
        </p:nvCxnSpPr>
        <p:spPr>
          <a:xfrm>
            <a:off x="1645645" y="3922291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CC8C0A-66AE-D741-803C-2A86E68CEE59}"/>
              </a:ext>
            </a:extLst>
          </p:cNvPr>
          <p:cNvSpPr/>
          <p:nvPr/>
        </p:nvSpPr>
        <p:spPr>
          <a:xfrm>
            <a:off x="2063181" y="5592600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Local Row Buffer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EC31B2-EE16-FE40-B01E-B26FA12AACDE}"/>
              </a:ext>
            </a:extLst>
          </p:cNvPr>
          <p:cNvSpPr txBox="1"/>
          <p:nvPr/>
        </p:nvSpPr>
        <p:spPr>
          <a:xfrm rot="5400000">
            <a:off x="6998665" y="5036258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5DFDA5E-0954-054E-A1F0-AAD87D0233E9}"/>
              </a:ext>
            </a:extLst>
          </p:cNvPr>
          <p:cNvSpPr/>
          <p:nvPr/>
        </p:nvSpPr>
        <p:spPr>
          <a:xfrm>
            <a:off x="5847081" y="5619760"/>
            <a:ext cx="1833077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F1164C-BF4C-D345-9DDF-84F5E957C501}"/>
              </a:ext>
            </a:extLst>
          </p:cNvPr>
          <p:cNvCxnSpPr>
            <a:cxnSpLocks/>
          </p:cNvCxnSpPr>
          <p:nvPr/>
        </p:nvCxnSpPr>
        <p:spPr>
          <a:xfrm>
            <a:off x="1645644" y="4759147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7AE0BC9-B075-A041-B494-E4656087BB9D}"/>
              </a:ext>
            </a:extLst>
          </p:cNvPr>
          <p:cNvCxnSpPr>
            <a:cxnSpLocks/>
          </p:cNvCxnSpPr>
          <p:nvPr/>
        </p:nvCxnSpPr>
        <p:spPr>
          <a:xfrm>
            <a:off x="1645643" y="4759147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B884985-2508-FE4C-8E5F-F6F10BA8D661}"/>
              </a:ext>
            </a:extLst>
          </p:cNvPr>
          <p:cNvSpPr/>
          <p:nvPr/>
        </p:nvSpPr>
        <p:spPr>
          <a:xfrm>
            <a:off x="2073867" y="4409129"/>
            <a:ext cx="1828802" cy="679941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3B04ECD-7691-424E-B749-81E1F58BCC39}"/>
              </a:ext>
            </a:extLst>
          </p:cNvPr>
          <p:cNvSpPr/>
          <p:nvPr/>
        </p:nvSpPr>
        <p:spPr>
          <a:xfrm>
            <a:off x="3984730" y="4409128"/>
            <a:ext cx="1828802" cy="679942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0C40F1F-3326-9B49-BC91-6DD3C5492410}"/>
              </a:ext>
            </a:extLst>
          </p:cNvPr>
          <p:cNvSpPr/>
          <p:nvPr/>
        </p:nvSpPr>
        <p:spPr>
          <a:xfrm>
            <a:off x="5895592" y="4409128"/>
            <a:ext cx="1828802" cy="679942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E3402ED-A7A9-FA44-8482-CBBC351BBCAD}"/>
              </a:ext>
            </a:extLst>
          </p:cNvPr>
          <p:cNvGrpSpPr/>
          <p:nvPr/>
        </p:nvGrpSpPr>
        <p:grpSpPr>
          <a:xfrm>
            <a:off x="2189856" y="4233043"/>
            <a:ext cx="5425328" cy="1445694"/>
            <a:chOff x="2215130" y="3511029"/>
            <a:chExt cx="5425328" cy="1445694"/>
          </a:xfrm>
        </p:grpSpPr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6C1715C0-F03E-4244-B69D-93C86F99A1E9}"/>
                </a:ext>
              </a:extLst>
            </p:cNvPr>
            <p:cNvSpPr/>
            <p:nvPr/>
          </p:nvSpPr>
          <p:spPr>
            <a:xfrm>
              <a:off x="2215130" y="3522994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own Arrow 35">
              <a:extLst>
                <a:ext uri="{FF2B5EF4-FFF2-40B4-BE49-F238E27FC236}">
                  <a16:creationId xmlns:a16="http://schemas.microsoft.com/office/drawing/2014/main" id="{2C5D15D1-449B-3648-B0B2-A524C3156FDE}"/>
                </a:ext>
              </a:extLst>
            </p:cNvPr>
            <p:cNvSpPr/>
            <p:nvPr/>
          </p:nvSpPr>
          <p:spPr>
            <a:xfrm>
              <a:off x="2815421" y="3519785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5C67D98C-C54F-BA47-9783-7D073A56E13D}"/>
                </a:ext>
              </a:extLst>
            </p:cNvPr>
            <p:cNvSpPr/>
            <p:nvPr/>
          </p:nvSpPr>
          <p:spPr>
            <a:xfrm>
              <a:off x="3381207" y="3517699"/>
              <a:ext cx="417160" cy="1434437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547F464A-483F-014B-AB2F-1ADE6D9A8919}"/>
                </a:ext>
              </a:extLst>
            </p:cNvPr>
            <p:cNvSpPr/>
            <p:nvPr/>
          </p:nvSpPr>
          <p:spPr>
            <a:xfrm>
              <a:off x="4145119" y="3518408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wn Arrow 38">
              <a:extLst>
                <a:ext uri="{FF2B5EF4-FFF2-40B4-BE49-F238E27FC236}">
                  <a16:creationId xmlns:a16="http://schemas.microsoft.com/office/drawing/2014/main" id="{25953281-101E-5F45-9033-AB44CCA19B4F}"/>
                </a:ext>
              </a:extLst>
            </p:cNvPr>
            <p:cNvSpPr/>
            <p:nvPr/>
          </p:nvSpPr>
          <p:spPr>
            <a:xfrm>
              <a:off x="4745410" y="3515199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95AD0BFE-3982-834A-B985-44634B3A02C2}"/>
                </a:ext>
              </a:extLst>
            </p:cNvPr>
            <p:cNvSpPr/>
            <p:nvPr/>
          </p:nvSpPr>
          <p:spPr>
            <a:xfrm>
              <a:off x="5311196" y="3513114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A4F9D4BD-3EC2-6945-AE3A-E13ECE8D3DE9}"/>
                </a:ext>
              </a:extLst>
            </p:cNvPr>
            <p:cNvSpPr/>
            <p:nvPr/>
          </p:nvSpPr>
          <p:spPr>
            <a:xfrm>
              <a:off x="6057221" y="3516323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203E8608-5D5E-9A48-813B-677B474E5711}"/>
                </a:ext>
              </a:extLst>
            </p:cNvPr>
            <p:cNvSpPr/>
            <p:nvPr/>
          </p:nvSpPr>
          <p:spPr>
            <a:xfrm>
              <a:off x="6657512" y="3513114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D3DCBF57-A21B-B145-BDA2-F36EAAD7F5F8}"/>
                </a:ext>
              </a:extLst>
            </p:cNvPr>
            <p:cNvSpPr/>
            <p:nvPr/>
          </p:nvSpPr>
          <p:spPr>
            <a:xfrm>
              <a:off x="7223298" y="3511029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3DF511D-32B3-FB4A-AD9C-04CF681A5301}"/>
              </a:ext>
            </a:extLst>
          </p:cNvPr>
          <p:cNvSpPr/>
          <p:nvPr/>
        </p:nvSpPr>
        <p:spPr>
          <a:xfrm>
            <a:off x="2063181" y="5595303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Local Row Buffer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22FB2C-BD8C-6849-AC43-E15B89657CB3}"/>
              </a:ext>
            </a:extLst>
          </p:cNvPr>
          <p:cNvGrpSpPr/>
          <p:nvPr/>
        </p:nvGrpSpPr>
        <p:grpSpPr>
          <a:xfrm>
            <a:off x="2191533" y="5076568"/>
            <a:ext cx="5425328" cy="593799"/>
            <a:chOff x="2215130" y="3511029"/>
            <a:chExt cx="5425328" cy="1445694"/>
          </a:xfrm>
        </p:grpSpPr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2C2E448B-34F6-FA49-ABFA-A20BA9D66B83}"/>
                </a:ext>
              </a:extLst>
            </p:cNvPr>
            <p:cNvSpPr/>
            <p:nvPr/>
          </p:nvSpPr>
          <p:spPr>
            <a:xfrm>
              <a:off x="2215130" y="3522994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own Arrow 47">
              <a:extLst>
                <a:ext uri="{FF2B5EF4-FFF2-40B4-BE49-F238E27FC236}">
                  <a16:creationId xmlns:a16="http://schemas.microsoft.com/office/drawing/2014/main" id="{FEABF1EE-612F-9F47-9E6A-DFA2EBDF43A6}"/>
                </a:ext>
              </a:extLst>
            </p:cNvPr>
            <p:cNvSpPr/>
            <p:nvPr/>
          </p:nvSpPr>
          <p:spPr>
            <a:xfrm>
              <a:off x="2815421" y="3519785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own Arrow 48">
              <a:extLst>
                <a:ext uri="{FF2B5EF4-FFF2-40B4-BE49-F238E27FC236}">
                  <a16:creationId xmlns:a16="http://schemas.microsoft.com/office/drawing/2014/main" id="{AA904B1B-42ED-664E-A23E-B700E89D362F}"/>
                </a:ext>
              </a:extLst>
            </p:cNvPr>
            <p:cNvSpPr/>
            <p:nvPr/>
          </p:nvSpPr>
          <p:spPr>
            <a:xfrm>
              <a:off x="3381207" y="3517699"/>
              <a:ext cx="417160" cy="1434437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01F913EB-A4AC-BA4A-9315-F1E888B23D11}"/>
                </a:ext>
              </a:extLst>
            </p:cNvPr>
            <p:cNvSpPr/>
            <p:nvPr/>
          </p:nvSpPr>
          <p:spPr>
            <a:xfrm>
              <a:off x="4145119" y="3518408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6298FAE2-4C9D-474F-9330-55F58CDBF686}"/>
                </a:ext>
              </a:extLst>
            </p:cNvPr>
            <p:cNvSpPr/>
            <p:nvPr/>
          </p:nvSpPr>
          <p:spPr>
            <a:xfrm>
              <a:off x="4745410" y="3515199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80344FB1-8A5C-6A46-81AC-B6E771B90D75}"/>
                </a:ext>
              </a:extLst>
            </p:cNvPr>
            <p:cNvSpPr/>
            <p:nvPr/>
          </p:nvSpPr>
          <p:spPr>
            <a:xfrm>
              <a:off x="5311196" y="3513114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D5D956D6-E30D-404A-876F-DB1AE01012F1}"/>
                </a:ext>
              </a:extLst>
            </p:cNvPr>
            <p:cNvSpPr/>
            <p:nvPr/>
          </p:nvSpPr>
          <p:spPr>
            <a:xfrm>
              <a:off x="6057221" y="3516323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DC902A30-D837-C64A-8336-F2AC817EA5CD}"/>
                </a:ext>
              </a:extLst>
            </p:cNvPr>
            <p:cNvSpPr/>
            <p:nvPr/>
          </p:nvSpPr>
          <p:spPr>
            <a:xfrm>
              <a:off x="6657512" y="3513114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78826908-D2BF-574F-A45A-C8DE065CFFDB}"/>
                </a:ext>
              </a:extLst>
            </p:cNvPr>
            <p:cNvSpPr/>
            <p:nvPr/>
          </p:nvSpPr>
          <p:spPr>
            <a:xfrm>
              <a:off x="7223298" y="3511029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E1BE97F-05B1-B145-85A3-E2C4640B1DFD}"/>
              </a:ext>
            </a:extLst>
          </p:cNvPr>
          <p:cNvSpPr/>
          <p:nvPr/>
        </p:nvSpPr>
        <p:spPr>
          <a:xfrm>
            <a:off x="2089148" y="5619759"/>
            <a:ext cx="182880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11623C-6A40-2747-A0D0-F869A728929F}"/>
              </a:ext>
            </a:extLst>
          </p:cNvPr>
          <p:cNvCxnSpPr>
            <a:cxnSpLocks/>
          </p:cNvCxnSpPr>
          <p:nvPr/>
        </p:nvCxnSpPr>
        <p:spPr>
          <a:xfrm>
            <a:off x="1623700" y="3924103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16F6A64-AEBE-DC48-8FE2-4C2ACE1E4AC4}"/>
              </a:ext>
            </a:extLst>
          </p:cNvPr>
          <p:cNvSpPr/>
          <p:nvPr/>
        </p:nvSpPr>
        <p:spPr>
          <a:xfrm>
            <a:off x="2073868" y="3565070"/>
            <a:ext cx="1828802" cy="679938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Cache line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9B4CFE-4204-364C-96B5-F774A3E35100}"/>
              </a:ext>
            </a:extLst>
          </p:cNvPr>
          <p:cNvSpPr/>
          <p:nvPr/>
        </p:nvSpPr>
        <p:spPr>
          <a:xfrm>
            <a:off x="3984730" y="3565069"/>
            <a:ext cx="1828802" cy="679939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0222559-5048-9D4F-98F7-C4F683B28688}"/>
              </a:ext>
            </a:extLst>
          </p:cNvPr>
          <p:cNvSpPr/>
          <p:nvPr/>
        </p:nvSpPr>
        <p:spPr>
          <a:xfrm>
            <a:off x="5895592" y="3565069"/>
            <a:ext cx="1828802" cy="679939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23928D3-737F-9D40-AAE7-5E7D39440558}"/>
              </a:ext>
            </a:extLst>
          </p:cNvPr>
          <p:cNvSpPr/>
          <p:nvPr/>
        </p:nvSpPr>
        <p:spPr>
          <a:xfrm rot="16200000">
            <a:off x="163007" y="4209839"/>
            <a:ext cx="2438400" cy="867507"/>
          </a:xfrm>
          <a:prstGeom prst="roundRect">
            <a:avLst/>
          </a:prstGeom>
          <a:solidFill>
            <a:srgbClr val="F4F4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Row Decoder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8BEDF30-627C-A84B-B977-F4D0E3D50798}"/>
              </a:ext>
            </a:extLst>
          </p:cNvPr>
          <p:cNvSpPr/>
          <p:nvPr/>
        </p:nvSpPr>
        <p:spPr>
          <a:xfrm>
            <a:off x="2089148" y="5626502"/>
            <a:ext cx="182880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DA65B50-2F49-064E-8E65-DADE2D95C5B2}"/>
              </a:ext>
            </a:extLst>
          </p:cNvPr>
          <p:cNvSpPr/>
          <p:nvPr/>
        </p:nvSpPr>
        <p:spPr>
          <a:xfrm>
            <a:off x="5829544" y="5619758"/>
            <a:ext cx="182880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268528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9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xit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1" dur="1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31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3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  <p:bldP spid="13" grpId="0"/>
      <p:bldP spid="14" grpId="0"/>
      <p:bldP spid="15" grpId="0"/>
      <p:bldP spid="16" grpId="0"/>
      <p:bldP spid="20" grpId="0" animBg="1"/>
      <p:bldP spid="22" grpId="0" animBg="1"/>
      <p:bldP spid="22" grpId="1" animBg="1"/>
      <p:bldP spid="27" grpId="0"/>
      <p:bldP spid="29" grpId="0" animBg="1"/>
      <p:bldP spid="29" grpId="1" animBg="1"/>
      <p:bldP spid="31" grpId="0" animBg="1"/>
      <p:bldP spid="32" grpId="0" animBg="1"/>
      <p:bldP spid="33" grpId="0" animBg="1"/>
      <p:bldP spid="45" grpId="0" animBg="1"/>
      <p:bldP spid="56" grpId="0" animBg="1"/>
      <p:bldP spid="56" grpId="1" animBg="1"/>
      <p:bldP spid="23" grpId="0" animBg="1"/>
      <p:bldP spid="24" grpId="0" animBg="1"/>
      <p:bldP spid="25" grpId="0" animBg="1"/>
      <p:bldP spid="44" grpId="0" animBg="1"/>
      <p:bldP spid="61" grpId="0" animBg="1"/>
      <p:bldP spid="61" grpId="1" animBg="1"/>
      <p:bldP spid="62" grpId="0" animBg="1"/>
      <p:bldP spid="6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0" y="807706"/>
            <a:ext cx="9068009" cy="5720685"/>
          </a:xfrm>
        </p:spPr>
        <p:txBody>
          <a:bodyPr/>
          <a:lstStyle/>
          <a:p>
            <a:pPr marL="274320" lvl="1" indent="-274320">
              <a:spcBef>
                <a:spcPts val="400"/>
              </a:spcBef>
              <a:buFont typeface="Arial" pitchFamily="34" charset="0"/>
              <a:buChar char="•"/>
            </a:pPr>
            <a:r>
              <a:rPr lang="en-US" sz="2200" b="1" u="sng" dirty="0"/>
              <a:t>Motivation</a:t>
            </a:r>
            <a:r>
              <a:rPr lang="en-US" sz="2200" dirty="0"/>
              <a:t>: High-throughput true random numbers enable system security and various randomized algorithms. </a:t>
            </a:r>
          </a:p>
          <a:p>
            <a:pPr marL="749300" lvl="2" indent="-396875">
              <a:spcBef>
                <a:spcPts val="400"/>
              </a:spcBef>
            </a:pPr>
            <a:r>
              <a:rPr lang="en-US" sz="2000" dirty="0"/>
              <a:t>Many systems (e.g., IoT, mobile, embedded) do not have dedicated </a:t>
            </a:r>
            <a:r>
              <a:rPr lang="en-US" sz="2000" b="1" dirty="0"/>
              <a:t>True Random Number Generator (TRNG)</a:t>
            </a:r>
            <a:r>
              <a:rPr lang="en-US" sz="2000" dirty="0"/>
              <a:t> hardware but have DRAM devices</a:t>
            </a:r>
          </a:p>
          <a:p>
            <a:pPr marL="731520" lvl="2" indent="-274320">
              <a:spcBef>
                <a:spcPts val="400"/>
              </a:spcBef>
            </a:pPr>
            <a:endParaRPr lang="en-US" sz="100" dirty="0"/>
          </a:p>
          <a:p>
            <a:pPr marL="274320" indent="-274320">
              <a:spcBef>
                <a:spcPts val="400"/>
              </a:spcBef>
            </a:pPr>
            <a:r>
              <a:rPr lang="en-US" sz="2200" b="1" u="sng" dirty="0">
                <a:solidFill>
                  <a:srgbClr val="C00000"/>
                </a:solidFill>
              </a:rPr>
              <a:t>Problem</a:t>
            </a:r>
            <a:r>
              <a:rPr lang="en-US" sz="2200" dirty="0">
                <a:solidFill>
                  <a:srgbClr val="C00000"/>
                </a:solidFill>
              </a:rPr>
              <a:t>: Current DRAM-based TRNGs either </a:t>
            </a:r>
          </a:p>
          <a:p>
            <a:pPr marL="685800" indent="-395288"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C00000"/>
                </a:solidFill>
              </a:rPr>
              <a:t>do </a:t>
            </a:r>
            <a:r>
              <a:rPr lang="en-US" sz="2200" b="1" dirty="0">
                <a:solidFill>
                  <a:srgbClr val="C00000"/>
                </a:solidFill>
              </a:rPr>
              <a:t>not</a:t>
            </a:r>
            <a:r>
              <a:rPr lang="en-US" sz="2200" dirty="0">
                <a:solidFill>
                  <a:srgbClr val="C00000"/>
                </a:solidFill>
              </a:rPr>
              <a:t> sample a fundamentally non-deterministic entropy source             </a:t>
            </a:r>
          </a:p>
          <a:p>
            <a:pPr marL="685800" indent="-395288"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C00000"/>
                </a:solidFill>
              </a:rPr>
              <a:t>are </a:t>
            </a:r>
            <a:r>
              <a:rPr lang="en-US" sz="2200" b="1" dirty="0">
                <a:solidFill>
                  <a:srgbClr val="C00000"/>
                </a:solidFill>
              </a:rPr>
              <a:t>too slow </a:t>
            </a:r>
            <a:r>
              <a:rPr lang="en-US" sz="2200" dirty="0">
                <a:solidFill>
                  <a:srgbClr val="C00000"/>
                </a:solidFill>
              </a:rPr>
              <a:t>for continuous high-throughput operation </a:t>
            </a:r>
          </a:p>
          <a:p>
            <a:pPr marL="0" indent="0">
              <a:spcBef>
                <a:spcPts val="400"/>
              </a:spcBef>
              <a:buNone/>
            </a:pPr>
            <a:endParaRPr lang="en-US" sz="100" dirty="0">
              <a:solidFill>
                <a:srgbClr val="C00000"/>
              </a:solidFill>
            </a:endParaRPr>
          </a:p>
          <a:p>
            <a:pPr marL="274320" indent="-274320">
              <a:spcBef>
                <a:spcPts val="400"/>
              </a:spcBef>
            </a:pPr>
            <a:r>
              <a:rPr lang="en-US" sz="2200" b="1" u="sng" dirty="0">
                <a:solidFill>
                  <a:schemeClr val="accent1">
                    <a:lumMod val="75000"/>
                  </a:schemeClr>
                </a:solidFill>
              </a:rPr>
              <a:t>Goal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: A novel and effective TRNG that uses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commodity DRAM to provide random values with 1)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high-throughput,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2)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low latency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and 3) no adverse effect on concurrently running applications</a:t>
            </a:r>
          </a:p>
          <a:p>
            <a:pPr marL="274320" indent="-274320">
              <a:spcBef>
                <a:spcPts val="400"/>
              </a:spcBef>
            </a:pPr>
            <a:endParaRPr lang="en-US" sz="100" dirty="0">
              <a:solidFill>
                <a:schemeClr val="accent1">
                  <a:lumMod val="75000"/>
                </a:schemeClr>
              </a:solidFill>
            </a:endParaRPr>
          </a:p>
          <a:p>
            <a:pPr marL="274320" indent="-274320">
              <a:spcBef>
                <a:spcPts val="400"/>
              </a:spcBef>
            </a:pP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D-</a:t>
            </a:r>
            <a:r>
              <a:rPr lang="en-US" sz="2200" b="1" u="sng" dirty="0" err="1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Reduce DRAM access latency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below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reliable values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and exploit DRAM cells’ failure probabilities to generate random values </a:t>
            </a:r>
          </a:p>
          <a:p>
            <a:pPr marL="274320" indent="-274320">
              <a:spcBef>
                <a:spcPts val="400"/>
              </a:spcBef>
            </a:pPr>
            <a:endParaRPr lang="en-US" sz="1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274320" indent="-274320">
              <a:spcBef>
                <a:spcPts val="400"/>
              </a:spcBef>
            </a:pPr>
            <a:r>
              <a:rPr lang="en-US" sz="2200" b="1" u="sng" dirty="0">
                <a:solidFill>
                  <a:srgbClr val="7030A0"/>
                </a:solidFill>
              </a:rPr>
              <a:t>Evaluation: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</a:p>
          <a:p>
            <a:pPr marL="644525" lvl="1" indent="-354013"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 Experimentally characterize </a:t>
            </a:r>
            <a:r>
              <a:rPr lang="en-US" sz="2200" b="1" dirty="0">
                <a:solidFill>
                  <a:srgbClr val="7030A0"/>
                </a:solidFill>
              </a:rPr>
              <a:t>282 real LPDDR4 DRAM devices </a:t>
            </a:r>
            <a:endParaRPr lang="en-US" sz="2200" dirty="0">
              <a:solidFill>
                <a:srgbClr val="7030A0"/>
              </a:solidFill>
            </a:endParaRPr>
          </a:p>
          <a:p>
            <a:pPr marL="644525" lvl="2" indent="-354013">
              <a:spcBef>
                <a:spcPts val="400"/>
              </a:spcBef>
              <a:buAutoNum type="arabicPeriod" startAt="2"/>
            </a:pP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b="1" dirty="0">
                <a:solidFill>
                  <a:srgbClr val="7030A0"/>
                </a:solidFill>
              </a:rPr>
              <a:t>D-</a:t>
            </a:r>
            <a:r>
              <a:rPr lang="en-US" sz="2200" b="1" dirty="0" err="1">
                <a:solidFill>
                  <a:srgbClr val="7030A0"/>
                </a:solidFill>
              </a:rPr>
              <a:t>RaNGe</a:t>
            </a:r>
            <a:r>
              <a:rPr lang="en-US" sz="2200" b="1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(</a:t>
            </a:r>
            <a:r>
              <a:rPr lang="en-US" sz="2200" b="1" dirty="0">
                <a:solidFill>
                  <a:srgbClr val="7030A0"/>
                </a:solidFill>
              </a:rPr>
              <a:t>717.4 Mb/s</a:t>
            </a:r>
            <a:r>
              <a:rPr lang="en-US" sz="2200" dirty="0">
                <a:solidFill>
                  <a:srgbClr val="7030A0"/>
                </a:solidFill>
              </a:rPr>
              <a:t>) has significantly higher throughput (</a:t>
            </a:r>
            <a:r>
              <a:rPr lang="en-US" sz="2200" b="1" dirty="0">
                <a:solidFill>
                  <a:srgbClr val="7030A0"/>
                </a:solidFill>
              </a:rPr>
              <a:t>211x</a:t>
            </a:r>
            <a:r>
              <a:rPr lang="en-US" sz="2200" dirty="0">
                <a:solidFill>
                  <a:srgbClr val="7030A0"/>
                </a:solidFill>
              </a:rPr>
              <a:t>)</a:t>
            </a:r>
          </a:p>
          <a:p>
            <a:pPr marL="644525" lvl="2" indent="-354013">
              <a:spcBef>
                <a:spcPts val="400"/>
              </a:spcBef>
              <a:buAutoNum type="arabicPeriod" startAt="2"/>
            </a:pP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b="1" dirty="0">
                <a:solidFill>
                  <a:srgbClr val="7030A0"/>
                </a:solidFill>
              </a:rPr>
              <a:t>D-</a:t>
            </a:r>
            <a:r>
              <a:rPr lang="en-US" sz="2200" b="1" dirty="0" err="1">
                <a:solidFill>
                  <a:srgbClr val="7030A0"/>
                </a:solidFill>
              </a:rPr>
              <a:t>RaNGe</a:t>
            </a:r>
            <a:r>
              <a:rPr lang="en-US" sz="2200" b="1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(</a:t>
            </a:r>
            <a:r>
              <a:rPr lang="en-US" sz="2200" b="1" dirty="0">
                <a:solidFill>
                  <a:srgbClr val="7030A0"/>
                </a:solidFill>
              </a:rPr>
              <a:t>100ns</a:t>
            </a:r>
            <a:r>
              <a:rPr lang="en-US" sz="2200" dirty="0">
                <a:solidFill>
                  <a:srgbClr val="7030A0"/>
                </a:solidFill>
              </a:rPr>
              <a:t>)</a:t>
            </a:r>
            <a:r>
              <a:rPr lang="en-US" sz="2200" b="1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has significantly lower latency (</a:t>
            </a:r>
            <a:r>
              <a:rPr lang="en-US" sz="2200" b="1" dirty="0">
                <a:solidFill>
                  <a:srgbClr val="7030A0"/>
                </a:solidFill>
              </a:rPr>
              <a:t>180x</a:t>
            </a:r>
            <a:r>
              <a:rPr lang="en-US" sz="2200" dirty="0">
                <a:solidFill>
                  <a:srgbClr val="7030A0"/>
                </a:solidFill>
              </a:rPr>
              <a:t>)</a:t>
            </a:r>
          </a:p>
          <a:p>
            <a:pPr marL="290512" lvl="2" indent="0">
              <a:spcBef>
                <a:spcPts val="400"/>
              </a:spcBef>
              <a:buNone/>
            </a:pPr>
            <a:endParaRPr lang="en-US" sz="2200" b="1" u="sng" dirty="0"/>
          </a:p>
          <a:p>
            <a:pPr marL="731520" lvl="1" indent="-274320">
              <a:spcBef>
                <a:spcPts val="400"/>
              </a:spcBef>
            </a:pPr>
            <a:endParaRPr lang="tr-TR" sz="2200" b="1" u="sng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32312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0CBF-51D1-154F-ADFA-91C58947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: Access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A488E-D5BA-5F4A-8B99-ACD37DC3C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5654675" algn="l"/>
              </a:tabLst>
            </a:pPr>
            <a:r>
              <a:rPr lang="en-US" sz="3200" dirty="0"/>
              <a:t>To maximize the bits that are accessed </a:t>
            </a:r>
            <a:r>
              <a:rPr lang="en-US" sz="3200" b="1" dirty="0">
                <a:solidFill>
                  <a:schemeClr val="accent5"/>
                </a:solidFill>
              </a:rPr>
              <a:t>immediately following activation</a:t>
            </a:r>
            <a:r>
              <a:rPr lang="en-US" sz="3200" dirty="0"/>
              <a:t>, we alternate accesses to distinct rows </a:t>
            </a:r>
            <a:r>
              <a:rPr lang="en-US" sz="3200" b="1" dirty="0"/>
              <a:t>in each bank</a:t>
            </a:r>
          </a:p>
          <a:p>
            <a:pPr lvl="1">
              <a:tabLst>
                <a:tab pos="5654675" algn="l"/>
              </a:tabLst>
            </a:pPr>
            <a:r>
              <a:rPr lang="en-US" sz="2400" b="1" dirty="0"/>
              <a:t>quickly </a:t>
            </a:r>
            <a:r>
              <a:rPr lang="en-US" sz="2400" dirty="0"/>
              <a:t>generate </a:t>
            </a:r>
            <a:r>
              <a:rPr lang="en-US" sz="2400" dirty="0" err="1"/>
              <a:t>tRCD</a:t>
            </a:r>
            <a:r>
              <a:rPr lang="en-US" sz="2400" dirty="0"/>
              <a:t> failures within cache lines in two rows</a:t>
            </a:r>
            <a:endParaRPr lang="en-US" sz="2400" b="1" dirty="0"/>
          </a:p>
          <a:p>
            <a:pPr lvl="1">
              <a:tabLst>
                <a:tab pos="5654675" algn="l"/>
              </a:tabLst>
            </a:pPr>
            <a:r>
              <a:rPr lang="en-US" sz="2400" b="1" dirty="0"/>
              <a:t>maximizes</a:t>
            </a:r>
            <a:r>
              <a:rPr lang="en-US" sz="2400" dirty="0"/>
              <a:t> </a:t>
            </a:r>
            <a:r>
              <a:rPr lang="en-US" sz="2400" dirty="0" err="1"/>
              <a:t>tRCD</a:t>
            </a:r>
            <a:r>
              <a:rPr lang="en-US" sz="2400" dirty="0"/>
              <a:t> failures when using reduced </a:t>
            </a:r>
            <a:r>
              <a:rPr lang="en-US" sz="2400" dirty="0" err="1"/>
              <a:t>tRCD</a:t>
            </a:r>
            <a:endParaRPr lang="en-US" sz="2400" dirty="0"/>
          </a:p>
          <a:p>
            <a:pPr lvl="1">
              <a:tabLst>
                <a:tab pos="5654675" algn="l"/>
              </a:tabLst>
            </a:pPr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FB009B-2999-B040-8E30-7E2FBF9CC6A8}"/>
              </a:ext>
            </a:extLst>
          </p:cNvPr>
          <p:cNvCxnSpPr>
            <a:cxnSpLocks/>
          </p:cNvCxnSpPr>
          <p:nvPr/>
        </p:nvCxnSpPr>
        <p:spPr>
          <a:xfrm>
            <a:off x="1815961" y="3834699"/>
            <a:ext cx="616412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976B3A-4000-AB4E-89F0-0B935120D25A}"/>
              </a:ext>
            </a:extLst>
          </p:cNvPr>
          <p:cNvCxnSpPr>
            <a:cxnSpLocks/>
          </p:cNvCxnSpPr>
          <p:nvPr/>
        </p:nvCxnSpPr>
        <p:spPr>
          <a:xfrm>
            <a:off x="1815960" y="4678758"/>
            <a:ext cx="616412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39246E-A1BE-C14C-8B23-AF4B8C19065C}"/>
              </a:ext>
            </a:extLst>
          </p:cNvPr>
          <p:cNvCxnSpPr>
            <a:cxnSpLocks/>
          </p:cNvCxnSpPr>
          <p:nvPr/>
        </p:nvCxnSpPr>
        <p:spPr>
          <a:xfrm>
            <a:off x="2366945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644F9A-375C-E643-A516-6CBAA4E76033}"/>
              </a:ext>
            </a:extLst>
          </p:cNvPr>
          <p:cNvCxnSpPr>
            <a:cxnSpLocks/>
          </p:cNvCxnSpPr>
          <p:nvPr/>
        </p:nvCxnSpPr>
        <p:spPr>
          <a:xfrm>
            <a:off x="3562699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E20C06-91AC-4C48-BAD0-FAB21E9CA900}"/>
              </a:ext>
            </a:extLst>
          </p:cNvPr>
          <p:cNvCxnSpPr>
            <a:cxnSpLocks/>
          </p:cNvCxnSpPr>
          <p:nvPr/>
        </p:nvCxnSpPr>
        <p:spPr>
          <a:xfrm>
            <a:off x="4887407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4FA5B9-C8AD-6C42-888D-676F6007151A}"/>
              </a:ext>
            </a:extLst>
          </p:cNvPr>
          <p:cNvCxnSpPr>
            <a:cxnSpLocks/>
          </p:cNvCxnSpPr>
          <p:nvPr/>
        </p:nvCxnSpPr>
        <p:spPr>
          <a:xfrm>
            <a:off x="4301253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C93145-FD12-D446-8483-E4ED9B9EBABB}"/>
              </a:ext>
            </a:extLst>
          </p:cNvPr>
          <p:cNvCxnSpPr>
            <a:cxnSpLocks/>
          </p:cNvCxnSpPr>
          <p:nvPr/>
        </p:nvCxnSpPr>
        <p:spPr>
          <a:xfrm>
            <a:off x="5497007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EE6E20-31F8-DB4F-9ACC-4F9D8229BEDB}"/>
              </a:ext>
            </a:extLst>
          </p:cNvPr>
          <p:cNvCxnSpPr>
            <a:cxnSpLocks/>
          </p:cNvCxnSpPr>
          <p:nvPr/>
        </p:nvCxnSpPr>
        <p:spPr>
          <a:xfrm>
            <a:off x="2976544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2B863F5-EC91-8A48-B5AF-9C7F75EAE3BE}"/>
              </a:ext>
            </a:extLst>
          </p:cNvPr>
          <p:cNvSpPr txBox="1"/>
          <p:nvPr/>
        </p:nvSpPr>
        <p:spPr>
          <a:xfrm>
            <a:off x="7980088" y="4279980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AA6FDD-65C1-5F47-BA8A-572C2D752BBC}"/>
              </a:ext>
            </a:extLst>
          </p:cNvPr>
          <p:cNvSpPr txBox="1"/>
          <p:nvPr/>
        </p:nvSpPr>
        <p:spPr>
          <a:xfrm>
            <a:off x="7977213" y="3448970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3E78D-1456-DB4B-A5F3-A4CF419112EB}"/>
              </a:ext>
            </a:extLst>
          </p:cNvPr>
          <p:cNvSpPr txBox="1"/>
          <p:nvPr/>
        </p:nvSpPr>
        <p:spPr>
          <a:xfrm rot="5400000">
            <a:off x="3816405" y="5050609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3A569E-CB6C-FF49-89D9-27426F53000D}"/>
              </a:ext>
            </a:extLst>
          </p:cNvPr>
          <p:cNvSpPr txBox="1"/>
          <p:nvPr/>
        </p:nvSpPr>
        <p:spPr>
          <a:xfrm rot="5400000">
            <a:off x="2534233" y="5066311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1220F8-E997-0C46-A521-8D7A8B5BCCF0}"/>
              </a:ext>
            </a:extLst>
          </p:cNvPr>
          <p:cNvSpPr txBox="1"/>
          <p:nvPr/>
        </p:nvSpPr>
        <p:spPr>
          <a:xfrm rot="5400000">
            <a:off x="5726711" y="5046286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70D6E5-E9CC-6743-B1BF-5F113E5D6C52}"/>
              </a:ext>
            </a:extLst>
          </p:cNvPr>
          <p:cNvCxnSpPr>
            <a:cxnSpLocks/>
          </p:cNvCxnSpPr>
          <p:nvPr/>
        </p:nvCxnSpPr>
        <p:spPr>
          <a:xfrm>
            <a:off x="6782343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BB52B65-3F3E-2B47-8C81-A2A07E538D82}"/>
              </a:ext>
            </a:extLst>
          </p:cNvPr>
          <p:cNvCxnSpPr>
            <a:cxnSpLocks/>
          </p:cNvCxnSpPr>
          <p:nvPr/>
        </p:nvCxnSpPr>
        <p:spPr>
          <a:xfrm>
            <a:off x="6196189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4CD26F-414D-0643-92F6-4FADC2E41302}"/>
              </a:ext>
            </a:extLst>
          </p:cNvPr>
          <p:cNvCxnSpPr>
            <a:cxnSpLocks/>
          </p:cNvCxnSpPr>
          <p:nvPr/>
        </p:nvCxnSpPr>
        <p:spPr>
          <a:xfrm>
            <a:off x="7391943" y="3424392"/>
            <a:ext cx="0" cy="243840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1815697-7A87-7548-A5DA-8441648A210F}"/>
              </a:ext>
            </a:extLst>
          </p:cNvPr>
          <p:cNvSpPr/>
          <p:nvPr/>
        </p:nvSpPr>
        <p:spPr>
          <a:xfrm>
            <a:off x="2073867" y="5593162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F4F4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Local Row Buffer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15827C-632B-6D4C-8743-9D1F779987EF}"/>
              </a:ext>
            </a:extLst>
          </p:cNvPr>
          <p:cNvCxnSpPr>
            <a:cxnSpLocks/>
          </p:cNvCxnSpPr>
          <p:nvPr/>
        </p:nvCxnSpPr>
        <p:spPr>
          <a:xfrm>
            <a:off x="1645645" y="3922291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FCC8C0A-66AE-D741-803C-2A86E68CEE59}"/>
              </a:ext>
            </a:extLst>
          </p:cNvPr>
          <p:cNvSpPr/>
          <p:nvPr/>
        </p:nvSpPr>
        <p:spPr>
          <a:xfrm>
            <a:off x="2063181" y="5592600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Local Row Buffer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EC31B2-EE16-FE40-B01E-B26FA12AACDE}"/>
              </a:ext>
            </a:extLst>
          </p:cNvPr>
          <p:cNvSpPr txBox="1"/>
          <p:nvPr/>
        </p:nvSpPr>
        <p:spPr>
          <a:xfrm rot="5400000">
            <a:off x="6998665" y="5036258"/>
            <a:ext cx="476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5DFDA5E-0954-054E-A1F0-AAD87D0233E9}"/>
              </a:ext>
            </a:extLst>
          </p:cNvPr>
          <p:cNvSpPr/>
          <p:nvPr/>
        </p:nvSpPr>
        <p:spPr>
          <a:xfrm>
            <a:off x="5847081" y="5619760"/>
            <a:ext cx="1833077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1F1164C-BF4C-D345-9DDF-84F5E957C501}"/>
              </a:ext>
            </a:extLst>
          </p:cNvPr>
          <p:cNvCxnSpPr>
            <a:cxnSpLocks/>
          </p:cNvCxnSpPr>
          <p:nvPr/>
        </p:nvCxnSpPr>
        <p:spPr>
          <a:xfrm>
            <a:off x="1645644" y="4759147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7AE0BC9-B075-A041-B494-E4656087BB9D}"/>
              </a:ext>
            </a:extLst>
          </p:cNvPr>
          <p:cNvCxnSpPr>
            <a:cxnSpLocks/>
          </p:cNvCxnSpPr>
          <p:nvPr/>
        </p:nvCxnSpPr>
        <p:spPr>
          <a:xfrm>
            <a:off x="1645643" y="4759147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B884985-2508-FE4C-8E5F-F6F10BA8D661}"/>
              </a:ext>
            </a:extLst>
          </p:cNvPr>
          <p:cNvSpPr/>
          <p:nvPr/>
        </p:nvSpPr>
        <p:spPr>
          <a:xfrm>
            <a:off x="2073867" y="4409129"/>
            <a:ext cx="1828802" cy="679941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3B04ECD-7691-424E-B749-81E1F58BCC39}"/>
              </a:ext>
            </a:extLst>
          </p:cNvPr>
          <p:cNvSpPr/>
          <p:nvPr/>
        </p:nvSpPr>
        <p:spPr>
          <a:xfrm>
            <a:off x="3984730" y="4409128"/>
            <a:ext cx="1828802" cy="679942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0C40F1F-3326-9B49-BC91-6DD3C5492410}"/>
              </a:ext>
            </a:extLst>
          </p:cNvPr>
          <p:cNvSpPr/>
          <p:nvPr/>
        </p:nvSpPr>
        <p:spPr>
          <a:xfrm>
            <a:off x="5895592" y="4409128"/>
            <a:ext cx="1828802" cy="679942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E3402ED-A7A9-FA44-8482-CBBC351BBCAD}"/>
              </a:ext>
            </a:extLst>
          </p:cNvPr>
          <p:cNvGrpSpPr/>
          <p:nvPr/>
        </p:nvGrpSpPr>
        <p:grpSpPr>
          <a:xfrm>
            <a:off x="2189856" y="4233043"/>
            <a:ext cx="5425328" cy="1445694"/>
            <a:chOff x="2215130" y="3511029"/>
            <a:chExt cx="5425328" cy="1445694"/>
          </a:xfrm>
        </p:grpSpPr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6C1715C0-F03E-4244-B69D-93C86F99A1E9}"/>
                </a:ext>
              </a:extLst>
            </p:cNvPr>
            <p:cNvSpPr/>
            <p:nvPr/>
          </p:nvSpPr>
          <p:spPr>
            <a:xfrm>
              <a:off x="2215130" y="3522994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own Arrow 35">
              <a:extLst>
                <a:ext uri="{FF2B5EF4-FFF2-40B4-BE49-F238E27FC236}">
                  <a16:creationId xmlns:a16="http://schemas.microsoft.com/office/drawing/2014/main" id="{2C5D15D1-449B-3648-B0B2-A524C3156FDE}"/>
                </a:ext>
              </a:extLst>
            </p:cNvPr>
            <p:cNvSpPr/>
            <p:nvPr/>
          </p:nvSpPr>
          <p:spPr>
            <a:xfrm>
              <a:off x="2815421" y="3519785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5C67D98C-C54F-BA47-9783-7D073A56E13D}"/>
                </a:ext>
              </a:extLst>
            </p:cNvPr>
            <p:cNvSpPr/>
            <p:nvPr/>
          </p:nvSpPr>
          <p:spPr>
            <a:xfrm>
              <a:off x="3381207" y="3517699"/>
              <a:ext cx="417160" cy="1434437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Down Arrow 37">
              <a:extLst>
                <a:ext uri="{FF2B5EF4-FFF2-40B4-BE49-F238E27FC236}">
                  <a16:creationId xmlns:a16="http://schemas.microsoft.com/office/drawing/2014/main" id="{547F464A-483F-014B-AB2F-1ADE6D9A8919}"/>
                </a:ext>
              </a:extLst>
            </p:cNvPr>
            <p:cNvSpPr/>
            <p:nvPr/>
          </p:nvSpPr>
          <p:spPr>
            <a:xfrm>
              <a:off x="4145119" y="3518408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wn Arrow 38">
              <a:extLst>
                <a:ext uri="{FF2B5EF4-FFF2-40B4-BE49-F238E27FC236}">
                  <a16:creationId xmlns:a16="http://schemas.microsoft.com/office/drawing/2014/main" id="{25953281-101E-5F45-9033-AB44CCA19B4F}"/>
                </a:ext>
              </a:extLst>
            </p:cNvPr>
            <p:cNvSpPr/>
            <p:nvPr/>
          </p:nvSpPr>
          <p:spPr>
            <a:xfrm>
              <a:off x="4745410" y="3515199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own Arrow 39">
              <a:extLst>
                <a:ext uri="{FF2B5EF4-FFF2-40B4-BE49-F238E27FC236}">
                  <a16:creationId xmlns:a16="http://schemas.microsoft.com/office/drawing/2014/main" id="{95AD0BFE-3982-834A-B985-44634B3A02C2}"/>
                </a:ext>
              </a:extLst>
            </p:cNvPr>
            <p:cNvSpPr/>
            <p:nvPr/>
          </p:nvSpPr>
          <p:spPr>
            <a:xfrm>
              <a:off x="5311196" y="3513114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own Arrow 40">
              <a:extLst>
                <a:ext uri="{FF2B5EF4-FFF2-40B4-BE49-F238E27FC236}">
                  <a16:creationId xmlns:a16="http://schemas.microsoft.com/office/drawing/2014/main" id="{A4F9D4BD-3EC2-6945-AE3A-E13ECE8D3DE9}"/>
                </a:ext>
              </a:extLst>
            </p:cNvPr>
            <p:cNvSpPr/>
            <p:nvPr/>
          </p:nvSpPr>
          <p:spPr>
            <a:xfrm>
              <a:off x="6057221" y="3516323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wn Arrow 41">
              <a:extLst>
                <a:ext uri="{FF2B5EF4-FFF2-40B4-BE49-F238E27FC236}">
                  <a16:creationId xmlns:a16="http://schemas.microsoft.com/office/drawing/2014/main" id="{203E8608-5D5E-9A48-813B-677B474E5711}"/>
                </a:ext>
              </a:extLst>
            </p:cNvPr>
            <p:cNvSpPr/>
            <p:nvPr/>
          </p:nvSpPr>
          <p:spPr>
            <a:xfrm>
              <a:off x="6657512" y="3513114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Down Arrow 42">
              <a:extLst>
                <a:ext uri="{FF2B5EF4-FFF2-40B4-BE49-F238E27FC236}">
                  <a16:creationId xmlns:a16="http://schemas.microsoft.com/office/drawing/2014/main" id="{D3DCBF57-A21B-B145-BDA2-F36EAAD7F5F8}"/>
                </a:ext>
              </a:extLst>
            </p:cNvPr>
            <p:cNvSpPr/>
            <p:nvPr/>
          </p:nvSpPr>
          <p:spPr>
            <a:xfrm>
              <a:off x="7223298" y="3511029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3DF511D-32B3-FB4A-AD9C-04CF681A5301}"/>
              </a:ext>
            </a:extLst>
          </p:cNvPr>
          <p:cNvSpPr/>
          <p:nvPr/>
        </p:nvSpPr>
        <p:spPr>
          <a:xfrm>
            <a:off x="2063181" y="5595303"/>
            <a:ext cx="5650527" cy="539261"/>
          </a:xfrm>
          <a:prstGeom prst="roundRect">
            <a:avLst>
              <a:gd name="adj" fmla="val 50000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Local Row Buffer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22FB2C-BD8C-6849-AC43-E15B89657CB3}"/>
              </a:ext>
            </a:extLst>
          </p:cNvPr>
          <p:cNvGrpSpPr/>
          <p:nvPr/>
        </p:nvGrpSpPr>
        <p:grpSpPr>
          <a:xfrm>
            <a:off x="2191533" y="5076568"/>
            <a:ext cx="5425328" cy="593799"/>
            <a:chOff x="2215130" y="3511029"/>
            <a:chExt cx="5425328" cy="1445694"/>
          </a:xfrm>
        </p:grpSpPr>
        <p:sp>
          <p:nvSpPr>
            <p:cNvPr id="47" name="Down Arrow 46">
              <a:extLst>
                <a:ext uri="{FF2B5EF4-FFF2-40B4-BE49-F238E27FC236}">
                  <a16:creationId xmlns:a16="http://schemas.microsoft.com/office/drawing/2014/main" id="{2C2E448B-34F6-FA49-ABFA-A20BA9D66B83}"/>
                </a:ext>
              </a:extLst>
            </p:cNvPr>
            <p:cNvSpPr/>
            <p:nvPr/>
          </p:nvSpPr>
          <p:spPr>
            <a:xfrm>
              <a:off x="2215130" y="3522994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own Arrow 47">
              <a:extLst>
                <a:ext uri="{FF2B5EF4-FFF2-40B4-BE49-F238E27FC236}">
                  <a16:creationId xmlns:a16="http://schemas.microsoft.com/office/drawing/2014/main" id="{FEABF1EE-612F-9F47-9E6A-DFA2EBDF43A6}"/>
                </a:ext>
              </a:extLst>
            </p:cNvPr>
            <p:cNvSpPr/>
            <p:nvPr/>
          </p:nvSpPr>
          <p:spPr>
            <a:xfrm>
              <a:off x="2815421" y="3519785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own Arrow 48">
              <a:extLst>
                <a:ext uri="{FF2B5EF4-FFF2-40B4-BE49-F238E27FC236}">
                  <a16:creationId xmlns:a16="http://schemas.microsoft.com/office/drawing/2014/main" id="{AA904B1B-42ED-664E-A23E-B700E89D362F}"/>
                </a:ext>
              </a:extLst>
            </p:cNvPr>
            <p:cNvSpPr/>
            <p:nvPr/>
          </p:nvSpPr>
          <p:spPr>
            <a:xfrm>
              <a:off x="3381207" y="3517699"/>
              <a:ext cx="417160" cy="1434437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own Arrow 49">
              <a:extLst>
                <a:ext uri="{FF2B5EF4-FFF2-40B4-BE49-F238E27FC236}">
                  <a16:creationId xmlns:a16="http://schemas.microsoft.com/office/drawing/2014/main" id="{01F913EB-A4AC-BA4A-9315-F1E888B23D11}"/>
                </a:ext>
              </a:extLst>
            </p:cNvPr>
            <p:cNvSpPr/>
            <p:nvPr/>
          </p:nvSpPr>
          <p:spPr>
            <a:xfrm>
              <a:off x="4145119" y="3518408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Down Arrow 50">
              <a:extLst>
                <a:ext uri="{FF2B5EF4-FFF2-40B4-BE49-F238E27FC236}">
                  <a16:creationId xmlns:a16="http://schemas.microsoft.com/office/drawing/2014/main" id="{6298FAE2-4C9D-474F-9330-55F58CDBF686}"/>
                </a:ext>
              </a:extLst>
            </p:cNvPr>
            <p:cNvSpPr/>
            <p:nvPr/>
          </p:nvSpPr>
          <p:spPr>
            <a:xfrm>
              <a:off x="4745410" y="3515199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80344FB1-8A5C-6A46-81AC-B6E771B90D75}"/>
                </a:ext>
              </a:extLst>
            </p:cNvPr>
            <p:cNvSpPr/>
            <p:nvPr/>
          </p:nvSpPr>
          <p:spPr>
            <a:xfrm>
              <a:off x="5311196" y="3513114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Down Arrow 52">
              <a:extLst>
                <a:ext uri="{FF2B5EF4-FFF2-40B4-BE49-F238E27FC236}">
                  <a16:creationId xmlns:a16="http://schemas.microsoft.com/office/drawing/2014/main" id="{D5D956D6-E30D-404A-876F-DB1AE01012F1}"/>
                </a:ext>
              </a:extLst>
            </p:cNvPr>
            <p:cNvSpPr/>
            <p:nvPr/>
          </p:nvSpPr>
          <p:spPr>
            <a:xfrm>
              <a:off x="6057221" y="3516323"/>
              <a:ext cx="399758" cy="1433729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Down Arrow 53">
              <a:extLst>
                <a:ext uri="{FF2B5EF4-FFF2-40B4-BE49-F238E27FC236}">
                  <a16:creationId xmlns:a16="http://schemas.microsoft.com/office/drawing/2014/main" id="{DC902A30-D837-C64A-8336-F2AC817EA5CD}"/>
                </a:ext>
              </a:extLst>
            </p:cNvPr>
            <p:cNvSpPr/>
            <p:nvPr/>
          </p:nvSpPr>
          <p:spPr>
            <a:xfrm>
              <a:off x="6657512" y="3513114"/>
              <a:ext cx="396793" cy="1436938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Down Arrow 54">
              <a:extLst>
                <a:ext uri="{FF2B5EF4-FFF2-40B4-BE49-F238E27FC236}">
                  <a16:creationId xmlns:a16="http://schemas.microsoft.com/office/drawing/2014/main" id="{78826908-D2BF-574F-A45A-C8DE065CFFDB}"/>
                </a:ext>
              </a:extLst>
            </p:cNvPr>
            <p:cNvSpPr/>
            <p:nvPr/>
          </p:nvSpPr>
          <p:spPr>
            <a:xfrm>
              <a:off x="7223298" y="3511029"/>
              <a:ext cx="417160" cy="1439022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9E1BE97F-05B1-B145-85A3-E2C4640B1DFD}"/>
              </a:ext>
            </a:extLst>
          </p:cNvPr>
          <p:cNvSpPr/>
          <p:nvPr/>
        </p:nvSpPr>
        <p:spPr>
          <a:xfrm>
            <a:off x="2089148" y="5619759"/>
            <a:ext cx="182880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F11623C-6A40-2747-A0D0-F869A728929F}"/>
              </a:ext>
            </a:extLst>
          </p:cNvPr>
          <p:cNvCxnSpPr>
            <a:cxnSpLocks/>
          </p:cNvCxnSpPr>
          <p:nvPr/>
        </p:nvCxnSpPr>
        <p:spPr>
          <a:xfrm>
            <a:off x="1623700" y="3924103"/>
            <a:ext cx="6353513" cy="0"/>
          </a:xfrm>
          <a:prstGeom prst="line">
            <a:avLst/>
          </a:prstGeom>
          <a:ln w="762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16F6A64-AEBE-DC48-8FE2-4C2ACE1E4AC4}"/>
              </a:ext>
            </a:extLst>
          </p:cNvPr>
          <p:cNvSpPr/>
          <p:nvPr/>
        </p:nvSpPr>
        <p:spPr>
          <a:xfrm>
            <a:off x="2073868" y="3565070"/>
            <a:ext cx="1828802" cy="679938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Cache line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99B4CFE-4204-364C-96B5-F774A3E35100}"/>
              </a:ext>
            </a:extLst>
          </p:cNvPr>
          <p:cNvSpPr/>
          <p:nvPr/>
        </p:nvSpPr>
        <p:spPr>
          <a:xfrm>
            <a:off x="3984730" y="3565069"/>
            <a:ext cx="1828802" cy="679939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0222559-5048-9D4F-98F7-C4F683B28688}"/>
              </a:ext>
            </a:extLst>
          </p:cNvPr>
          <p:cNvSpPr/>
          <p:nvPr/>
        </p:nvSpPr>
        <p:spPr>
          <a:xfrm>
            <a:off x="5895592" y="3565069"/>
            <a:ext cx="1828802" cy="679939"/>
          </a:xfrm>
          <a:prstGeom prst="roundRect">
            <a:avLst>
              <a:gd name="adj" fmla="val 30435"/>
            </a:avLst>
          </a:prstGeom>
          <a:solidFill>
            <a:srgbClr val="C7DEB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D23928D3-737F-9D40-AAE7-5E7D39440558}"/>
              </a:ext>
            </a:extLst>
          </p:cNvPr>
          <p:cNvSpPr/>
          <p:nvPr/>
        </p:nvSpPr>
        <p:spPr>
          <a:xfrm rot="16200000">
            <a:off x="163007" y="4209839"/>
            <a:ext cx="2438400" cy="867507"/>
          </a:xfrm>
          <a:prstGeom prst="roundRect">
            <a:avLst/>
          </a:prstGeom>
          <a:solidFill>
            <a:srgbClr val="F4F4F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Row Decoder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8BEDF30-627C-A84B-B977-F4D0E3D50798}"/>
              </a:ext>
            </a:extLst>
          </p:cNvPr>
          <p:cNvSpPr/>
          <p:nvPr/>
        </p:nvSpPr>
        <p:spPr>
          <a:xfrm>
            <a:off x="2089148" y="5626502"/>
            <a:ext cx="182880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DA65B50-2F49-064E-8E65-DADE2D95C5B2}"/>
              </a:ext>
            </a:extLst>
          </p:cNvPr>
          <p:cNvSpPr/>
          <p:nvPr/>
        </p:nvSpPr>
        <p:spPr>
          <a:xfrm>
            <a:off x="5829544" y="5619758"/>
            <a:ext cx="1828802" cy="478801"/>
          </a:xfrm>
          <a:prstGeom prst="roundRect">
            <a:avLst>
              <a:gd name="adj" fmla="val 30435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rPr>
              <a:t>READ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7454FE-5A3E-F940-AD15-8F126CD5665E}"/>
              </a:ext>
            </a:extLst>
          </p:cNvPr>
          <p:cNvSpPr/>
          <p:nvPr/>
        </p:nvSpPr>
        <p:spPr>
          <a:xfrm>
            <a:off x="0" y="842653"/>
            <a:ext cx="9144000" cy="560009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3A37A09-40C5-AC47-9186-40A79901412A}"/>
              </a:ext>
            </a:extLst>
          </p:cNvPr>
          <p:cNvSpPr txBox="1"/>
          <p:nvPr/>
        </p:nvSpPr>
        <p:spPr>
          <a:xfrm>
            <a:off x="322441" y="1981850"/>
            <a:ext cx="8494721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Accessing cache lines containing </a:t>
            </a:r>
          </a:p>
          <a:p>
            <a:pPr algn="ctr"/>
            <a:r>
              <a:rPr lang="en-US" sz="3200" b="1" dirty="0">
                <a:solidFill>
                  <a:schemeClr val="accent5"/>
                </a:solidFill>
                <a:latin typeface="Cambria" charset="0"/>
                <a:ea typeface="Cambria" charset="0"/>
                <a:cs typeface="Cambria" charset="0"/>
              </a:rPr>
              <a:t>more RNG cells </a:t>
            </a:r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will result </a:t>
            </a:r>
          </a:p>
          <a:p>
            <a:pPr algn="ctr"/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in </a:t>
            </a:r>
            <a:r>
              <a:rPr lang="en-US" sz="3200" b="1" dirty="0">
                <a:solidFill>
                  <a:schemeClr val="accent5"/>
                </a:solidFill>
                <a:latin typeface="Cambria" charset="0"/>
                <a:ea typeface="Cambria" charset="0"/>
                <a:cs typeface="Cambria" charset="0"/>
              </a:rPr>
              <a:t>more random values </a:t>
            </a:r>
          </a:p>
          <a:p>
            <a:pPr algn="ctr"/>
            <a:endParaRPr lang="en-US" sz="40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364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F207D-CDF1-6F44-82B4-EAE2F9B8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: Exclusive Access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29376-2D4C-384E-8CE7-BA8ABAF1A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807049"/>
            <a:ext cx="8987622" cy="5318753"/>
          </a:xfrm>
        </p:spPr>
        <p:txBody>
          <a:bodyPr/>
          <a:lstStyle/>
          <a:p>
            <a:r>
              <a:rPr lang="en-US" sz="2800" dirty="0"/>
              <a:t>To minimize system interference, D-</a:t>
            </a:r>
            <a:r>
              <a:rPr lang="en-US" sz="2800" dirty="0" err="1"/>
              <a:t>RaNGe</a:t>
            </a:r>
            <a:r>
              <a:rPr lang="en-US" sz="2800" dirty="0"/>
              <a:t> has </a:t>
            </a:r>
            <a:r>
              <a:rPr lang="en-US" sz="2800" b="1" dirty="0"/>
              <a:t>exclusive</a:t>
            </a:r>
            <a:r>
              <a:rPr lang="en-US" sz="2800" dirty="0"/>
              <a:t> </a:t>
            </a:r>
            <a:r>
              <a:rPr lang="en-US" sz="2800" b="1" dirty="0"/>
              <a:t>access</a:t>
            </a:r>
            <a:r>
              <a:rPr lang="en-US" sz="2800" dirty="0"/>
              <a:t> to RNG cells</a:t>
            </a:r>
          </a:p>
          <a:p>
            <a:r>
              <a:rPr lang="en-US" sz="2800" b="1" dirty="0">
                <a:solidFill>
                  <a:srgbClr val="4A76BF"/>
                </a:solidFill>
              </a:rPr>
              <a:t>In a bank</a:t>
            </a:r>
            <a:r>
              <a:rPr lang="en-US" sz="2800" dirty="0"/>
              <a:t>, find the </a:t>
            </a:r>
            <a:r>
              <a:rPr lang="en-US" sz="2800" b="1" dirty="0">
                <a:solidFill>
                  <a:srgbClr val="9A020E"/>
                </a:solidFill>
              </a:rPr>
              <a:t>two cache lines</a:t>
            </a:r>
            <a:r>
              <a:rPr lang="en-US" sz="2800" dirty="0"/>
              <a:t> in distinct rows with the most number of RNG cells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6C45DB8-C43C-A74E-BE2B-98F1CE022FBB}"/>
              </a:ext>
            </a:extLst>
          </p:cNvPr>
          <p:cNvGrpSpPr/>
          <p:nvPr/>
        </p:nvGrpSpPr>
        <p:grpSpPr>
          <a:xfrm>
            <a:off x="948455" y="2534859"/>
            <a:ext cx="7508044" cy="4015268"/>
            <a:chOff x="948455" y="2534859"/>
            <a:chExt cx="7508044" cy="401526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74AD36-2C7A-0749-A9CD-E10302D1274A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1" y="4309268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7CEBE-3D73-034F-A25F-E1CA58466596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5083877"/>
              <a:ext cx="6164128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4A330D-A362-7948-9237-8FC1A141C9B7}"/>
                </a:ext>
              </a:extLst>
            </p:cNvPr>
            <p:cNvSpPr txBox="1"/>
            <p:nvPr/>
          </p:nvSpPr>
          <p:spPr>
            <a:xfrm>
              <a:off x="7980087" y="3732261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FC454A-13BD-834B-A651-EFC1B70E3F3A}"/>
                </a:ext>
              </a:extLst>
            </p:cNvPr>
            <p:cNvSpPr txBox="1"/>
            <p:nvPr/>
          </p:nvSpPr>
          <p:spPr>
            <a:xfrm rot="5400000">
              <a:off x="3816405" y="5525178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688F02-0F40-3543-AFEE-2B00C96541AA}"/>
                </a:ext>
              </a:extLst>
            </p:cNvPr>
            <p:cNvSpPr txBox="1"/>
            <p:nvPr/>
          </p:nvSpPr>
          <p:spPr>
            <a:xfrm rot="5400000">
              <a:off x="2534233" y="5540880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0F88EC-7936-4B46-85A3-26450930F903}"/>
                </a:ext>
              </a:extLst>
            </p:cNvPr>
            <p:cNvSpPr txBox="1"/>
            <p:nvPr/>
          </p:nvSpPr>
          <p:spPr>
            <a:xfrm rot="5400000">
              <a:off x="5726711" y="5520855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8DDFF0-176B-B742-9DDB-05EFF0CD7011}"/>
                </a:ext>
              </a:extLst>
            </p:cNvPr>
            <p:cNvSpPr txBox="1"/>
            <p:nvPr/>
          </p:nvSpPr>
          <p:spPr>
            <a:xfrm rot="5400000">
              <a:off x="6998665" y="5510827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D9FABF2-7BF5-9F41-8916-2D4AABECEA19}"/>
                </a:ext>
              </a:extLst>
            </p:cNvPr>
            <p:cNvSpPr/>
            <p:nvPr/>
          </p:nvSpPr>
          <p:spPr>
            <a:xfrm rot="16200000">
              <a:off x="-484318" y="3967632"/>
              <a:ext cx="3733053" cy="867507"/>
            </a:xfrm>
            <a:prstGeom prst="roundRect">
              <a:avLst/>
            </a:prstGeom>
            <a:solidFill>
              <a:srgbClr val="F4F4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Row Decoder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6B7DE06-B424-8B4D-9199-ECE140E3AF8E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1" y="4672264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D018E64-B17E-0C4C-B1CB-652BCF910159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5470023"/>
              <a:ext cx="6164128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D6B3698-2ECA-194D-976D-29AD1A600A38}"/>
                </a:ext>
              </a:extLst>
            </p:cNvPr>
            <p:cNvCxnSpPr>
              <a:cxnSpLocks/>
            </p:cNvCxnSpPr>
            <p:nvPr/>
          </p:nvCxnSpPr>
          <p:spPr>
            <a:xfrm>
              <a:off x="2366945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30D8006-8A1E-694B-8C13-EE045876BE16}"/>
                </a:ext>
              </a:extLst>
            </p:cNvPr>
            <p:cNvCxnSpPr>
              <a:cxnSpLocks/>
            </p:cNvCxnSpPr>
            <p:nvPr/>
          </p:nvCxnSpPr>
          <p:spPr>
            <a:xfrm>
              <a:off x="3562699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0E9E7A1-0D6A-5842-99AE-3422139B456F}"/>
                </a:ext>
              </a:extLst>
            </p:cNvPr>
            <p:cNvCxnSpPr>
              <a:cxnSpLocks/>
            </p:cNvCxnSpPr>
            <p:nvPr/>
          </p:nvCxnSpPr>
          <p:spPr>
            <a:xfrm>
              <a:off x="489802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445504-F2DC-9941-9E81-693FD04ED054}"/>
                </a:ext>
              </a:extLst>
            </p:cNvPr>
            <p:cNvCxnSpPr>
              <a:cxnSpLocks/>
            </p:cNvCxnSpPr>
            <p:nvPr/>
          </p:nvCxnSpPr>
          <p:spPr>
            <a:xfrm>
              <a:off x="430125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63CFC48-58F7-BA41-8A3A-23CA8FCE3DAE}"/>
                </a:ext>
              </a:extLst>
            </p:cNvPr>
            <p:cNvCxnSpPr>
              <a:cxnSpLocks/>
            </p:cNvCxnSpPr>
            <p:nvPr/>
          </p:nvCxnSpPr>
          <p:spPr>
            <a:xfrm>
              <a:off x="5497007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7665580-3CD7-3E42-80BE-ECBA896190D9}"/>
                </a:ext>
              </a:extLst>
            </p:cNvPr>
            <p:cNvCxnSpPr>
              <a:cxnSpLocks/>
            </p:cNvCxnSpPr>
            <p:nvPr/>
          </p:nvCxnSpPr>
          <p:spPr>
            <a:xfrm>
              <a:off x="2976544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9334C4-1FAF-F24A-B8E5-F8F8D617046A}"/>
                </a:ext>
              </a:extLst>
            </p:cNvPr>
            <p:cNvCxnSpPr>
              <a:cxnSpLocks/>
            </p:cNvCxnSpPr>
            <p:nvPr/>
          </p:nvCxnSpPr>
          <p:spPr>
            <a:xfrm>
              <a:off x="678234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1A28CD-5A64-0E42-9283-E4DC43A719E9}"/>
                </a:ext>
              </a:extLst>
            </p:cNvPr>
            <p:cNvCxnSpPr>
              <a:cxnSpLocks/>
            </p:cNvCxnSpPr>
            <p:nvPr/>
          </p:nvCxnSpPr>
          <p:spPr>
            <a:xfrm>
              <a:off x="6196189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6B2C871-5A2A-504E-82C6-C12D74C4A0FB}"/>
                </a:ext>
              </a:extLst>
            </p:cNvPr>
            <p:cNvCxnSpPr>
              <a:cxnSpLocks/>
            </p:cNvCxnSpPr>
            <p:nvPr/>
          </p:nvCxnSpPr>
          <p:spPr>
            <a:xfrm>
              <a:off x="739194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871FE72-53CC-3F40-B201-D2D851368D71}"/>
                </a:ext>
              </a:extLst>
            </p:cNvPr>
            <p:cNvSpPr/>
            <p:nvPr/>
          </p:nvSpPr>
          <p:spPr>
            <a:xfrm>
              <a:off x="2072760" y="6010866"/>
              <a:ext cx="5650527" cy="539261"/>
            </a:xfrm>
            <a:prstGeom prst="roundRect">
              <a:avLst>
                <a:gd name="adj" fmla="val 50000"/>
              </a:avLst>
            </a:prstGeom>
            <a:solidFill>
              <a:srgbClr val="F4F4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Local Row Buffer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0D41997-EC10-6440-B825-02E92A74437F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3952380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1CF7C4A-85BB-0F44-8EDB-89A809C54539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3558842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B094F43-8BD3-5840-9130-68E46C4913E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3178807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24A364A-2AA9-144B-A5C9-BFDA03E4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2777925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D89B56D-0E7B-F849-87DA-6C0A5376B86E}"/>
              </a:ext>
            </a:extLst>
          </p:cNvPr>
          <p:cNvGrpSpPr/>
          <p:nvPr/>
        </p:nvGrpSpPr>
        <p:grpSpPr>
          <a:xfrm>
            <a:off x="2072760" y="2624184"/>
            <a:ext cx="5664369" cy="3001115"/>
            <a:chOff x="2062143" y="2731419"/>
            <a:chExt cx="5664369" cy="3001115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7EA05969-E1BF-A245-B2A3-BD5DC59DA515}"/>
                </a:ext>
              </a:extLst>
            </p:cNvPr>
            <p:cNvSpPr/>
            <p:nvPr/>
          </p:nvSpPr>
          <p:spPr>
            <a:xfrm>
              <a:off x="3984730" y="312454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2B666350-5183-114D-8365-AE5CCD9F65F8}"/>
                </a:ext>
              </a:extLst>
            </p:cNvPr>
            <p:cNvSpPr/>
            <p:nvPr/>
          </p:nvSpPr>
          <p:spPr>
            <a:xfrm>
              <a:off x="2073867" y="3115749"/>
              <a:ext cx="1828802" cy="313000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FD885E18-E6E7-D44B-A81D-78CC98122113}"/>
                </a:ext>
              </a:extLst>
            </p:cNvPr>
            <p:cNvSpPr/>
            <p:nvPr/>
          </p:nvSpPr>
          <p:spPr>
            <a:xfrm>
              <a:off x="5895592" y="311313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8DD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048BCD1-BF61-784E-A4BB-6DB9DFD68A53}"/>
                </a:ext>
              </a:extLst>
            </p:cNvPr>
            <p:cNvSpPr/>
            <p:nvPr/>
          </p:nvSpPr>
          <p:spPr>
            <a:xfrm>
              <a:off x="3984730" y="349346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33454466-135D-DA4E-B10B-2025AE6BA152}"/>
                </a:ext>
              </a:extLst>
            </p:cNvPr>
            <p:cNvSpPr/>
            <p:nvPr/>
          </p:nvSpPr>
          <p:spPr>
            <a:xfrm>
              <a:off x="5895592" y="349657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80E834B-E4B8-384B-8B2B-F5F3F9AFBB59}"/>
                </a:ext>
              </a:extLst>
            </p:cNvPr>
            <p:cNvSpPr/>
            <p:nvPr/>
          </p:nvSpPr>
          <p:spPr>
            <a:xfrm>
              <a:off x="2073867" y="349657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E71FA505-A14F-8D43-BC12-5EF525283508}"/>
                </a:ext>
              </a:extLst>
            </p:cNvPr>
            <p:cNvSpPr/>
            <p:nvPr/>
          </p:nvSpPr>
          <p:spPr>
            <a:xfrm>
              <a:off x="3984730" y="387690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2169FDFA-AF3F-C74E-8583-699A569576C9}"/>
                </a:ext>
              </a:extLst>
            </p:cNvPr>
            <p:cNvSpPr/>
            <p:nvPr/>
          </p:nvSpPr>
          <p:spPr>
            <a:xfrm>
              <a:off x="5895592" y="388001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616F9CD6-6A0B-9E40-98F6-3DB0CFFC2D9F}"/>
                </a:ext>
              </a:extLst>
            </p:cNvPr>
            <p:cNvSpPr/>
            <p:nvPr/>
          </p:nvSpPr>
          <p:spPr>
            <a:xfrm>
              <a:off x="2073867" y="388001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1AB42EC-1D23-8E41-B220-29936BEBEC32}"/>
                </a:ext>
              </a:extLst>
            </p:cNvPr>
            <p:cNvSpPr/>
            <p:nvPr/>
          </p:nvSpPr>
          <p:spPr>
            <a:xfrm>
              <a:off x="3984730" y="425938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2240D28-1E09-8D48-B849-A0EB30F4C466}"/>
                </a:ext>
              </a:extLst>
            </p:cNvPr>
            <p:cNvSpPr/>
            <p:nvPr/>
          </p:nvSpPr>
          <p:spPr>
            <a:xfrm>
              <a:off x="5895592" y="426249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A60CF228-D46E-614E-96F8-ACDA33980FAC}"/>
                </a:ext>
              </a:extLst>
            </p:cNvPr>
            <p:cNvSpPr/>
            <p:nvPr/>
          </p:nvSpPr>
          <p:spPr>
            <a:xfrm>
              <a:off x="2073867" y="426249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8B9F1FD2-E94F-8F45-B237-81927957A436}"/>
                </a:ext>
              </a:extLst>
            </p:cNvPr>
            <p:cNvSpPr/>
            <p:nvPr/>
          </p:nvSpPr>
          <p:spPr>
            <a:xfrm>
              <a:off x="3984730" y="464041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CD64F382-4687-A349-9BEA-B3ACA40DD134}"/>
                </a:ext>
              </a:extLst>
            </p:cNvPr>
            <p:cNvSpPr/>
            <p:nvPr/>
          </p:nvSpPr>
          <p:spPr>
            <a:xfrm>
              <a:off x="5895592" y="464352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52224844-B76B-7149-8AD0-C35394B873F0}"/>
                </a:ext>
              </a:extLst>
            </p:cNvPr>
            <p:cNvSpPr/>
            <p:nvPr/>
          </p:nvSpPr>
          <p:spPr>
            <a:xfrm>
              <a:off x="2073867" y="464352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E36D2DF1-63B2-8846-AE70-BC502314402E}"/>
                </a:ext>
              </a:extLst>
            </p:cNvPr>
            <p:cNvSpPr/>
            <p:nvPr/>
          </p:nvSpPr>
          <p:spPr>
            <a:xfrm>
              <a:off x="3973006" y="503740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8DD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6B39ABF-E3E2-4447-92EB-34CB9FF2F908}"/>
                </a:ext>
              </a:extLst>
            </p:cNvPr>
            <p:cNvSpPr/>
            <p:nvPr/>
          </p:nvSpPr>
          <p:spPr>
            <a:xfrm>
              <a:off x="5883868" y="502599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EC8D84C0-3131-1741-9094-979852DEE67F}"/>
                </a:ext>
              </a:extLst>
            </p:cNvPr>
            <p:cNvSpPr/>
            <p:nvPr/>
          </p:nvSpPr>
          <p:spPr>
            <a:xfrm>
              <a:off x="2062143" y="502599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6C558213-D792-1A4E-8C13-FB1B8F0C42A7}"/>
                </a:ext>
              </a:extLst>
            </p:cNvPr>
            <p:cNvSpPr/>
            <p:nvPr/>
          </p:nvSpPr>
          <p:spPr>
            <a:xfrm>
              <a:off x="3975273" y="542542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D22ED270-C2A9-1344-9D37-C1C1CAFE0A22}"/>
                </a:ext>
              </a:extLst>
            </p:cNvPr>
            <p:cNvSpPr/>
            <p:nvPr/>
          </p:nvSpPr>
          <p:spPr>
            <a:xfrm>
              <a:off x="5886135" y="5421274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28447215-062E-8941-A207-61C59986A10E}"/>
                </a:ext>
              </a:extLst>
            </p:cNvPr>
            <p:cNvSpPr/>
            <p:nvPr/>
          </p:nvSpPr>
          <p:spPr>
            <a:xfrm>
              <a:off x="2064410" y="5421274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22747FBC-5991-514C-BFFC-DF45961CB207}"/>
                </a:ext>
              </a:extLst>
            </p:cNvPr>
            <p:cNvSpPr/>
            <p:nvPr/>
          </p:nvSpPr>
          <p:spPr>
            <a:xfrm>
              <a:off x="3986848" y="2731419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42B2421-1CFB-D648-905F-F38C42157A0A}"/>
                </a:ext>
              </a:extLst>
            </p:cNvPr>
            <p:cNvSpPr/>
            <p:nvPr/>
          </p:nvSpPr>
          <p:spPr>
            <a:xfrm>
              <a:off x="5897710" y="273452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93F09B7-2527-F648-BE64-26592B7E97AA}"/>
                </a:ext>
              </a:extLst>
            </p:cNvPr>
            <p:cNvSpPr/>
            <p:nvPr/>
          </p:nvSpPr>
          <p:spPr>
            <a:xfrm>
              <a:off x="2075985" y="273452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 panose="02040503050406030204" pitchFamily="18" charset="0"/>
                </a:rPr>
                <a:t>Cache line</a:t>
              </a:r>
            </a:p>
          </p:txBody>
        </p:sp>
      </p:grp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443DED4D-C5CB-974A-A30F-67806709CE34}"/>
              </a:ext>
            </a:extLst>
          </p:cNvPr>
          <p:cNvSpPr/>
          <p:nvPr/>
        </p:nvSpPr>
        <p:spPr>
          <a:xfrm>
            <a:off x="5912465" y="3009218"/>
            <a:ext cx="1828802" cy="307111"/>
          </a:xfrm>
          <a:prstGeom prst="roundRect">
            <a:avLst>
              <a:gd name="adj" fmla="val 3043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F205BB50-89D7-334F-A209-FF3F68DD8336}"/>
              </a:ext>
            </a:extLst>
          </p:cNvPr>
          <p:cNvSpPr/>
          <p:nvPr/>
        </p:nvSpPr>
        <p:spPr>
          <a:xfrm>
            <a:off x="3995347" y="4930167"/>
            <a:ext cx="1828802" cy="307111"/>
          </a:xfrm>
          <a:prstGeom prst="roundRect">
            <a:avLst>
              <a:gd name="adj" fmla="val 3043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8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2" grpId="0" animBg="1"/>
      <p:bldP spid="15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64A6A75-2C01-CA4F-84B4-09AC46B158AE}"/>
              </a:ext>
            </a:extLst>
          </p:cNvPr>
          <p:cNvCxnSpPr>
            <a:cxnSpLocks/>
          </p:cNvCxnSpPr>
          <p:nvPr/>
        </p:nvCxnSpPr>
        <p:spPr>
          <a:xfrm>
            <a:off x="1632753" y="5076620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D5FEFC5-4C9D-A545-B93A-DD3ED9D592B7}"/>
              </a:ext>
            </a:extLst>
          </p:cNvPr>
          <p:cNvCxnSpPr>
            <a:cxnSpLocks/>
          </p:cNvCxnSpPr>
          <p:nvPr/>
        </p:nvCxnSpPr>
        <p:spPr>
          <a:xfrm>
            <a:off x="1631573" y="3164471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BF207D-CDF1-6F44-82B4-EAE2F9B8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: Exclusive Access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29376-2D4C-384E-8CE7-BA8ABAF1A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807049"/>
            <a:ext cx="8987622" cy="5318753"/>
          </a:xfrm>
        </p:spPr>
        <p:txBody>
          <a:bodyPr/>
          <a:lstStyle/>
          <a:p>
            <a:r>
              <a:rPr lang="en-US" sz="2800" dirty="0"/>
              <a:t>Cache lines containing more RNG cells provide more random bits of data per access</a:t>
            </a:r>
          </a:p>
          <a:p>
            <a:r>
              <a:rPr lang="en-US" sz="2800" dirty="0"/>
              <a:t>In a bank, find the </a:t>
            </a:r>
            <a:r>
              <a:rPr lang="en-US" sz="2800" b="1" dirty="0">
                <a:solidFill>
                  <a:srgbClr val="9A020E"/>
                </a:solidFill>
              </a:rPr>
              <a:t>two cache lines</a:t>
            </a:r>
            <a:r>
              <a:rPr lang="en-US" sz="2800" dirty="0"/>
              <a:t> in distinct rows with the most number of RNG cells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6C45DB8-C43C-A74E-BE2B-98F1CE022FBB}"/>
              </a:ext>
            </a:extLst>
          </p:cNvPr>
          <p:cNvGrpSpPr/>
          <p:nvPr/>
        </p:nvGrpSpPr>
        <p:grpSpPr>
          <a:xfrm>
            <a:off x="948455" y="2534859"/>
            <a:ext cx="7508044" cy="4015268"/>
            <a:chOff x="948455" y="2534859"/>
            <a:chExt cx="7508044" cy="401526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74AD36-2C7A-0749-A9CD-E10302D1274A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1" y="4309268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7CEBE-3D73-034F-A25F-E1CA58466596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5083877"/>
              <a:ext cx="6164128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4A330D-A362-7948-9237-8FC1A141C9B7}"/>
                </a:ext>
              </a:extLst>
            </p:cNvPr>
            <p:cNvSpPr txBox="1"/>
            <p:nvPr/>
          </p:nvSpPr>
          <p:spPr>
            <a:xfrm>
              <a:off x="7980087" y="3732261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FC454A-13BD-834B-A651-EFC1B70E3F3A}"/>
                </a:ext>
              </a:extLst>
            </p:cNvPr>
            <p:cNvSpPr txBox="1"/>
            <p:nvPr/>
          </p:nvSpPr>
          <p:spPr>
            <a:xfrm rot="5400000">
              <a:off x="3816405" y="5525178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688F02-0F40-3543-AFEE-2B00C96541AA}"/>
                </a:ext>
              </a:extLst>
            </p:cNvPr>
            <p:cNvSpPr txBox="1"/>
            <p:nvPr/>
          </p:nvSpPr>
          <p:spPr>
            <a:xfrm rot="5400000">
              <a:off x="2534233" y="5540880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0F88EC-7936-4B46-85A3-26450930F903}"/>
                </a:ext>
              </a:extLst>
            </p:cNvPr>
            <p:cNvSpPr txBox="1"/>
            <p:nvPr/>
          </p:nvSpPr>
          <p:spPr>
            <a:xfrm rot="5400000">
              <a:off x="5726711" y="5520855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8DDFF0-176B-B742-9DDB-05EFF0CD7011}"/>
                </a:ext>
              </a:extLst>
            </p:cNvPr>
            <p:cNvSpPr txBox="1"/>
            <p:nvPr/>
          </p:nvSpPr>
          <p:spPr>
            <a:xfrm rot="5400000">
              <a:off x="6998665" y="5510827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D9FABF2-7BF5-9F41-8916-2D4AABECEA19}"/>
                </a:ext>
              </a:extLst>
            </p:cNvPr>
            <p:cNvSpPr/>
            <p:nvPr/>
          </p:nvSpPr>
          <p:spPr>
            <a:xfrm rot="16200000">
              <a:off x="-484318" y="3967632"/>
              <a:ext cx="3733053" cy="867507"/>
            </a:xfrm>
            <a:prstGeom prst="roundRect">
              <a:avLst/>
            </a:prstGeom>
            <a:solidFill>
              <a:srgbClr val="F4F4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Row Decoder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6B7DE06-B424-8B4D-9199-ECE140E3AF8E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1" y="4672264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D018E64-B17E-0C4C-B1CB-652BCF910159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5470023"/>
              <a:ext cx="6164128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D6B3698-2ECA-194D-976D-29AD1A600A38}"/>
                </a:ext>
              </a:extLst>
            </p:cNvPr>
            <p:cNvCxnSpPr>
              <a:cxnSpLocks/>
            </p:cNvCxnSpPr>
            <p:nvPr/>
          </p:nvCxnSpPr>
          <p:spPr>
            <a:xfrm>
              <a:off x="2366945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30D8006-8A1E-694B-8C13-EE045876BE16}"/>
                </a:ext>
              </a:extLst>
            </p:cNvPr>
            <p:cNvCxnSpPr>
              <a:cxnSpLocks/>
            </p:cNvCxnSpPr>
            <p:nvPr/>
          </p:nvCxnSpPr>
          <p:spPr>
            <a:xfrm>
              <a:off x="3562699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0E9E7A1-0D6A-5842-99AE-3422139B456F}"/>
                </a:ext>
              </a:extLst>
            </p:cNvPr>
            <p:cNvCxnSpPr>
              <a:cxnSpLocks/>
            </p:cNvCxnSpPr>
            <p:nvPr/>
          </p:nvCxnSpPr>
          <p:spPr>
            <a:xfrm>
              <a:off x="489802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445504-F2DC-9941-9E81-693FD04ED054}"/>
                </a:ext>
              </a:extLst>
            </p:cNvPr>
            <p:cNvCxnSpPr>
              <a:cxnSpLocks/>
            </p:cNvCxnSpPr>
            <p:nvPr/>
          </p:nvCxnSpPr>
          <p:spPr>
            <a:xfrm>
              <a:off x="430125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63CFC48-58F7-BA41-8A3A-23CA8FCE3DAE}"/>
                </a:ext>
              </a:extLst>
            </p:cNvPr>
            <p:cNvCxnSpPr>
              <a:cxnSpLocks/>
            </p:cNvCxnSpPr>
            <p:nvPr/>
          </p:nvCxnSpPr>
          <p:spPr>
            <a:xfrm>
              <a:off x="5497007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7665580-3CD7-3E42-80BE-ECBA896190D9}"/>
                </a:ext>
              </a:extLst>
            </p:cNvPr>
            <p:cNvCxnSpPr>
              <a:cxnSpLocks/>
            </p:cNvCxnSpPr>
            <p:nvPr/>
          </p:nvCxnSpPr>
          <p:spPr>
            <a:xfrm>
              <a:off x="2976544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9334C4-1FAF-F24A-B8E5-F8F8D617046A}"/>
                </a:ext>
              </a:extLst>
            </p:cNvPr>
            <p:cNvCxnSpPr>
              <a:cxnSpLocks/>
            </p:cNvCxnSpPr>
            <p:nvPr/>
          </p:nvCxnSpPr>
          <p:spPr>
            <a:xfrm>
              <a:off x="678234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1A28CD-5A64-0E42-9283-E4DC43A719E9}"/>
                </a:ext>
              </a:extLst>
            </p:cNvPr>
            <p:cNvCxnSpPr>
              <a:cxnSpLocks/>
            </p:cNvCxnSpPr>
            <p:nvPr/>
          </p:nvCxnSpPr>
          <p:spPr>
            <a:xfrm>
              <a:off x="6196189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6B2C871-5A2A-504E-82C6-C12D74C4A0FB}"/>
                </a:ext>
              </a:extLst>
            </p:cNvPr>
            <p:cNvCxnSpPr>
              <a:cxnSpLocks/>
            </p:cNvCxnSpPr>
            <p:nvPr/>
          </p:nvCxnSpPr>
          <p:spPr>
            <a:xfrm>
              <a:off x="739194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871FE72-53CC-3F40-B201-D2D851368D71}"/>
                </a:ext>
              </a:extLst>
            </p:cNvPr>
            <p:cNvSpPr/>
            <p:nvPr/>
          </p:nvSpPr>
          <p:spPr>
            <a:xfrm>
              <a:off x="2072760" y="6010866"/>
              <a:ext cx="5650527" cy="539261"/>
            </a:xfrm>
            <a:prstGeom prst="roundRect">
              <a:avLst>
                <a:gd name="adj" fmla="val 50000"/>
              </a:avLst>
            </a:prstGeom>
            <a:solidFill>
              <a:srgbClr val="F4F4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Local Row Buffer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0D41997-EC10-6440-B825-02E92A74437F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3952380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1CF7C4A-85BB-0F44-8EDB-89A809C54539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3558842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B094F43-8BD3-5840-9130-68E46C4913E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3178807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24A364A-2AA9-144B-A5C9-BFDA03E4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2777925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D89B56D-0E7B-F849-87DA-6C0A5376B86E}"/>
              </a:ext>
            </a:extLst>
          </p:cNvPr>
          <p:cNvGrpSpPr/>
          <p:nvPr/>
        </p:nvGrpSpPr>
        <p:grpSpPr>
          <a:xfrm>
            <a:off x="2072760" y="2624184"/>
            <a:ext cx="5664369" cy="3001115"/>
            <a:chOff x="2062143" y="2731419"/>
            <a:chExt cx="5664369" cy="3001115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7EA05969-E1BF-A245-B2A3-BD5DC59DA515}"/>
                </a:ext>
              </a:extLst>
            </p:cNvPr>
            <p:cNvSpPr/>
            <p:nvPr/>
          </p:nvSpPr>
          <p:spPr>
            <a:xfrm>
              <a:off x="3984730" y="312454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2B666350-5183-114D-8365-AE5CCD9F65F8}"/>
                </a:ext>
              </a:extLst>
            </p:cNvPr>
            <p:cNvSpPr/>
            <p:nvPr/>
          </p:nvSpPr>
          <p:spPr>
            <a:xfrm>
              <a:off x="2073867" y="3115749"/>
              <a:ext cx="1828802" cy="313000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FD885E18-E6E7-D44B-A81D-78CC98122113}"/>
                </a:ext>
              </a:extLst>
            </p:cNvPr>
            <p:cNvSpPr/>
            <p:nvPr/>
          </p:nvSpPr>
          <p:spPr>
            <a:xfrm>
              <a:off x="5895592" y="311313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8DD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048BCD1-BF61-784E-A4BB-6DB9DFD68A53}"/>
                </a:ext>
              </a:extLst>
            </p:cNvPr>
            <p:cNvSpPr/>
            <p:nvPr/>
          </p:nvSpPr>
          <p:spPr>
            <a:xfrm>
              <a:off x="3984730" y="349346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33454466-135D-DA4E-B10B-2025AE6BA152}"/>
                </a:ext>
              </a:extLst>
            </p:cNvPr>
            <p:cNvSpPr/>
            <p:nvPr/>
          </p:nvSpPr>
          <p:spPr>
            <a:xfrm>
              <a:off x="5895592" y="349657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80E834B-E4B8-384B-8B2B-F5F3F9AFBB59}"/>
                </a:ext>
              </a:extLst>
            </p:cNvPr>
            <p:cNvSpPr/>
            <p:nvPr/>
          </p:nvSpPr>
          <p:spPr>
            <a:xfrm>
              <a:off x="2073867" y="349657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E71FA505-A14F-8D43-BC12-5EF525283508}"/>
                </a:ext>
              </a:extLst>
            </p:cNvPr>
            <p:cNvSpPr/>
            <p:nvPr/>
          </p:nvSpPr>
          <p:spPr>
            <a:xfrm>
              <a:off x="3984730" y="387690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2169FDFA-AF3F-C74E-8583-699A569576C9}"/>
                </a:ext>
              </a:extLst>
            </p:cNvPr>
            <p:cNvSpPr/>
            <p:nvPr/>
          </p:nvSpPr>
          <p:spPr>
            <a:xfrm>
              <a:off x="5895592" y="388001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616F9CD6-6A0B-9E40-98F6-3DB0CFFC2D9F}"/>
                </a:ext>
              </a:extLst>
            </p:cNvPr>
            <p:cNvSpPr/>
            <p:nvPr/>
          </p:nvSpPr>
          <p:spPr>
            <a:xfrm>
              <a:off x="2073867" y="388001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1AB42EC-1D23-8E41-B220-29936BEBEC32}"/>
                </a:ext>
              </a:extLst>
            </p:cNvPr>
            <p:cNvSpPr/>
            <p:nvPr/>
          </p:nvSpPr>
          <p:spPr>
            <a:xfrm>
              <a:off x="3984730" y="425938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2240D28-1E09-8D48-B849-A0EB30F4C466}"/>
                </a:ext>
              </a:extLst>
            </p:cNvPr>
            <p:cNvSpPr/>
            <p:nvPr/>
          </p:nvSpPr>
          <p:spPr>
            <a:xfrm>
              <a:off x="5895592" y="426249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A60CF228-D46E-614E-96F8-ACDA33980FAC}"/>
                </a:ext>
              </a:extLst>
            </p:cNvPr>
            <p:cNvSpPr/>
            <p:nvPr/>
          </p:nvSpPr>
          <p:spPr>
            <a:xfrm>
              <a:off x="2073867" y="426249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8B9F1FD2-E94F-8F45-B237-81927957A436}"/>
                </a:ext>
              </a:extLst>
            </p:cNvPr>
            <p:cNvSpPr/>
            <p:nvPr/>
          </p:nvSpPr>
          <p:spPr>
            <a:xfrm>
              <a:off x="3984730" y="464041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CD64F382-4687-A349-9BEA-B3ACA40DD134}"/>
                </a:ext>
              </a:extLst>
            </p:cNvPr>
            <p:cNvSpPr/>
            <p:nvPr/>
          </p:nvSpPr>
          <p:spPr>
            <a:xfrm>
              <a:off x="5895592" y="464352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52224844-B76B-7149-8AD0-C35394B873F0}"/>
                </a:ext>
              </a:extLst>
            </p:cNvPr>
            <p:cNvSpPr/>
            <p:nvPr/>
          </p:nvSpPr>
          <p:spPr>
            <a:xfrm>
              <a:off x="2073867" y="464352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E36D2DF1-63B2-8846-AE70-BC502314402E}"/>
                </a:ext>
              </a:extLst>
            </p:cNvPr>
            <p:cNvSpPr/>
            <p:nvPr/>
          </p:nvSpPr>
          <p:spPr>
            <a:xfrm>
              <a:off x="3973006" y="503740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8DD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6B39ABF-E3E2-4447-92EB-34CB9FF2F908}"/>
                </a:ext>
              </a:extLst>
            </p:cNvPr>
            <p:cNvSpPr/>
            <p:nvPr/>
          </p:nvSpPr>
          <p:spPr>
            <a:xfrm>
              <a:off x="5883868" y="502599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EC8D84C0-3131-1741-9094-979852DEE67F}"/>
                </a:ext>
              </a:extLst>
            </p:cNvPr>
            <p:cNvSpPr/>
            <p:nvPr/>
          </p:nvSpPr>
          <p:spPr>
            <a:xfrm>
              <a:off x="2062143" y="502599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6C558213-D792-1A4E-8C13-FB1B8F0C42A7}"/>
                </a:ext>
              </a:extLst>
            </p:cNvPr>
            <p:cNvSpPr/>
            <p:nvPr/>
          </p:nvSpPr>
          <p:spPr>
            <a:xfrm>
              <a:off x="3975273" y="542542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D22ED270-C2A9-1344-9D37-C1C1CAFE0A22}"/>
                </a:ext>
              </a:extLst>
            </p:cNvPr>
            <p:cNvSpPr/>
            <p:nvPr/>
          </p:nvSpPr>
          <p:spPr>
            <a:xfrm>
              <a:off x="5886135" y="5421274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28447215-062E-8941-A207-61C59986A10E}"/>
                </a:ext>
              </a:extLst>
            </p:cNvPr>
            <p:cNvSpPr/>
            <p:nvPr/>
          </p:nvSpPr>
          <p:spPr>
            <a:xfrm>
              <a:off x="2064410" y="5421274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22747FBC-5991-514C-BFFC-DF45961CB207}"/>
                </a:ext>
              </a:extLst>
            </p:cNvPr>
            <p:cNvSpPr/>
            <p:nvPr/>
          </p:nvSpPr>
          <p:spPr>
            <a:xfrm>
              <a:off x="3986848" y="2731419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42B2421-1CFB-D648-905F-F38C42157A0A}"/>
                </a:ext>
              </a:extLst>
            </p:cNvPr>
            <p:cNvSpPr/>
            <p:nvPr/>
          </p:nvSpPr>
          <p:spPr>
            <a:xfrm>
              <a:off x="5897710" y="273452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93F09B7-2527-F648-BE64-26592B7E97AA}"/>
                </a:ext>
              </a:extLst>
            </p:cNvPr>
            <p:cNvSpPr/>
            <p:nvPr/>
          </p:nvSpPr>
          <p:spPr>
            <a:xfrm>
              <a:off x="2075985" y="273452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 panose="02040503050406030204" pitchFamily="18" charset="0"/>
                </a:rPr>
                <a:t>Cache line</a:t>
              </a:r>
            </a:p>
          </p:txBody>
        </p:sp>
      </p:grp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443DED4D-C5CB-974A-A30F-67806709CE34}"/>
              </a:ext>
            </a:extLst>
          </p:cNvPr>
          <p:cNvSpPr/>
          <p:nvPr/>
        </p:nvSpPr>
        <p:spPr>
          <a:xfrm>
            <a:off x="5912465" y="3009218"/>
            <a:ext cx="1828802" cy="307111"/>
          </a:xfrm>
          <a:prstGeom prst="roundRect">
            <a:avLst>
              <a:gd name="adj" fmla="val 3043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F205BB50-89D7-334F-A209-FF3F68DD8336}"/>
              </a:ext>
            </a:extLst>
          </p:cNvPr>
          <p:cNvSpPr/>
          <p:nvPr/>
        </p:nvSpPr>
        <p:spPr>
          <a:xfrm>
            <a:off x="3995347" y="4930167"/>
            <a:ext cx="1828802" cy="307111"/>
          </a:xfrm>
          <a:prstGeom prst="roundRect">
            <a:avLst>
              <a:gd name="adj" fmla="val 3043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9391A5-F967-C04F-A346-A2A582B33F7C}"/>
              </a:ext>
            </a:extLst>
          </p:cNvPr>
          <p:cNvSpPr/>
          <p:nvPr/>
        </p:nvSpPr>
        <p:spPr>
          <a:xfrm>
            <a:off x="0" y="760546"/>
            <a:ext cx="9144000" cy="170750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974154-E080-0A45-8D3D-34D2E0A6483D}"/>
              </a:ext>
            </a:extLst>
          </p:cNvPr>
          <p:cNvSpPr txBox="1"/>
          <p:nvPr/>
        </p:nvSpPr>
        <p:spPr>
          <a:xfrm>
            <a:off x="322441" y="794504"/>
            <a:ext cx="8494721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700" b="1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2800" b="1" dirty="0">
                <a:solidFill>
                  <a:srgbClr val="980616"/>
                </a:solidFill>
                <a:latin typeface="Cambria" charset="0"/>
                <a:ea typeface="Cambria" charset="0"/>
                <a:cs typeface="Cambria" charset="0"/>
              </a:rPr>
              <a:t>Reserve</a:t>
            </a:r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800" b="1" dirty="0">
                <a:solidFill>
                  <a:srgbClr val="980616"/>
                </a:solidFill>
                <a:latin typeface="Cambria" charset="0"/>
                <a:ea typeface="Cambria" charset="0"/>
                <a:cs typeface="Cambria" charset="0"/>
              </a:rPr>
              <a:t>rows containing selected cache lines </a:t>
            </a:r>
          </a:p>
          <a:p>
            <a:pPr algn="ctr"/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exclusively for D-</a:t>
            </a:r>
            <a:r>
              <a:rPr lang="en-US" sz="2800" b="1" dirty="0" err="1">
                <a:latin typeface="Cambria" charset="0"/>
                <a:ea typeface="Cambria" charset="0"/>
                <a:cs typeface="Cambria" charset="0"/>
              </a:rPr>
              <a:t>RaNGe</a:t>
            </a:r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 accesses</a:t>
            </a:r>
          </a:p>
          <a:p>
            <a:pPr algn="ctr"/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to minimize interference</a:t>
            </a:r>
          </a:p>
          <a:p>
            <a:pPr algn="ctr"/>
            <a:endParaRPr lang="en-US" sz="7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2214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57D46CB1-821B-CA41-8D98-0624BC00A3B4}"/>
              </a:ext>
            </a:extLst>
          </p:cNvPr>
          <p:cNvCxnSpPr>
            <a:cxnSpLocks/>
          </p:cNvCxnSpPr>
          <p:nvPr/>
        </p:nvCxnSpPr>
        <p:spPr>
          <a:xfrm>
            <a:off x="1631573" y="5472449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3EEF507-1B1C-2641-9F6F-0B2AA77F8CA7}"/>
              </a:ext>
            </a:extLst>
          </p:cNvPr>
          <p:cNvCxnSpPr>
            <a:cxnSpLocks/>
          </p:cNvCxnSpPr>
          <p:nvPr/>
        </p:nvCxnSpPr>
        <p:spPr>
          <a:xfrm>
            <a:off x="1631573" y="4678320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62F31FA-B3F3-AB44-A0A0-F980B22B7228}"/>
              </a:ext>
            </a:extLst>
          </p:cNvPr>
          <p:cNvCxnSpPr>
            <a:cxnSpLocks/>
          </p:cNvCxnSpPr>
          <p:nvPr/>
        </p:nvCxnSpPr>
        <p:spPr>
          <a:xfrm>
            <a:off x="1631573" y="3558842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846126A-D112-5B47-850A-781F7EAFD780}"/>
              </a:ext>
            </a:extLst>
          </p:cNvPr>
          <p:cNvCxnSpPr>
            <a:cxnSpLocks/>
          </p:cNvCxnSpPr>
          <p:nvPr/>
        </p:nvCxnSpPr>
        <p:spPr>
          <a:xfrm>
            <a:off x="1632753" y="2777925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64A6A75-2C01-CA4F-84B4-09AC46B158AE}"/>
              </a:ext>
            </a:extLst>
          </p:cNvPr>
          <p:cNvCxnSpPr>
            <a:cxnSpLocks/>
          </p:cNvCxnSpPr>
          <p:nvPr/>
        </p:nvCxnSpPr>
        <p:spPr>
          <a:xfrm>
            <a:off x="1632753" y="5076620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D5FEFC5-4C9D-A545-B93A-DD3ED9D592B7}"/>
              </a:ext>
            </a:extLst>
          </p:cNvPr>
          <p:cNvCxnSpPr>
            <a:cxnSpLocks/>
          </p:cNvCxnSpPr>
          <p:nvPr/>
        </p:nvCxnSpPr>
        <p:spPr>
          <a:xfrm>
            <a:off x="1631573" y="3164471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BF207D-CDF1-6F44-82B4-EAE2F9B8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: Exclusive Access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29376-2D4C-384E-8CE7-BA8ABAF1A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807049"/>
            <a:ext cx="8987622" cy="5318753"/>
          </a:xfrm>
        </p:spPr>
        <p:txBody>
          <a:bodyPr/>
          <a:lstStyle/>
          <a:p>
            <a:r>
              <a:rPr lang="en-US" sz="2800" dirty="0"/>
              <a:t>Cache lines containing more RNG cells provide more random bits of data per access</a:t>
            </a:r>
          </a:p>
          <a:p>
            <a:r>
              <a:rPr lang="en-US" sz="2800" dirty="0"/>
              <a:t>In a bank, find the </a:t>
            </a:r>
            <a:r>
              <a:rPr lang="en-US" sz="2800" b="1" dirty="0">
                <a:solidFill>
                  <a:srgbClr val="9A020E"/>
                </a:solidFill>
              </a:rPr>
              <a:t>two cache lines</a:t>
            </a:r>
            <a:r>
              <a:rPr lang="en-US" sz="2800" dirty="0"/>
              <a:t> in distinct rows with the most number of RNG cells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6C45DB8-C43C-A74E-BE2B-98F1CE022FBB}"/>
              </a:ext>
            </a:extLst>
          </p:cNvPr>
          <p:cNvGrpSpPr/>
          <p:nvPr/>
        </p:nvGrpSpPr>
        <p:grpSpPr>
          <a:xfrm>
            <a:off x="948455" y="2534859"/>
            <a:ext cx="7508044" cy="4015268"/>
            <a:chOff x="948455" y="2534859"/>
            <a:chExt cx="7508044" cy="401526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74AD36-2C7A-0749-A9CD-E10302D1274A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1" y="4309268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7CEBE-3D73-034F-A25F-E1CA58466596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5083877"/>
              <a:ext cx="6164128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4A330D-A362-7948-9237-8FC1A141C9B7}"/>
                </a:ext>
              </a:extLst>
            </p:cNvPr>
            <p:cNvSpPr txBox="1"/>
            <p:nvPr/>
          </p:nvSpPr>
          <p:spPr>
            <a:xfrm>
              <a:off x="7980087" y="3732261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FC454A-13BD-834B-A651-EFC1B70E3F3A}"/>
                </a:ext>
              </a:extLst>
            </p:cNvPr>
            <p:cNvSpPr txBox="1"/>
            <p:nvPr/>
          </p:nvSpPr>
          <p:spPr>
            <a:xfrm rot="5400000">
              <a:off x="3816405" y="5525178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688F02-0F40-3543-AFEE-2B00C96541AA}"/>
                </a:ext>
              </a:extLst>
            </p:cNvPr>
            <p:cNvSpPr txBox="1"/>
            <p:nvPr/>
          </p:nvSpPr>
          <p:spPr>
            <a:xfrm rot="5400000">
              <a:off x="2534233" y="5540880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0F88EC-7936-4B46-85A3-26450930F903}"/>
                </a:ext>
              </a:extLst>
            </p:cNvPr>
            <p:cNvSpPr txBox="1"/>
            <p:nvPr/>
          </p:nvSpPr>
          <p:spPr>
            <a:xfrm rot="5400000">
              <a:off x="5726711" y="5520855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8DDFF0-176B-B742-9DDB-05EFF0CD7011}"/>
                </a:ext>
              </a:extLst>
            </p:cNvPr>
            <p:cNvSpPr txBox="1"/>
            <p:nvPr/>
          </p:nvSpPr>
          <p:spPr>
            <a:xfrm rot="5400000">
              <a:off x="6998665" y="5510827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D9FABF2-7BF5-9F41-8916-2D4AABECEA19}"/>
                </a:ext>
              </a:extLst>
            </p:cNvPr>
            <p:cNvSpPr/>
            <p:nvPr/>
          </p:nvSpPr>
          <p:spPr>
            <a:xfrm rot="16200000">
              <a:off x="-484318" y="3967632"/>
              <a:ext cx="3733053" cy="867507"/>
            </a:xfrm>
            <a:prstGeom prst="roundRect">
              <a:avLst/>
            </a:prstGeom>
            <a:solidFill>
              <a:srgbClr val="F4F4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Row Decoder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6B7DE06-B424-8B4D-9199-ECE140E3AF8E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1" y="4672264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D018E64-B17E-0C4C-B1CB-652BCF910159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5470023"/>
              <a:ext cx="6164128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D6B3698-2ECA-194D-976D-29AD1A600A38}"/>
                </a:ext>
              </a:extLst>
            </p:cNvPr>
            <p:cNvCxnSpPr>
              <a:cxnSpLocks/>
            </p:cNvCxnSpPr>
            <p:nvPr/>
          </p:nvCxnSpPr>
          <p:spPr>
            <a:xfrm>
              <a:off x="2366945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30D8006-8A1E-694B-8C13-EE045876BE16}"/>
                </a:ext>
              </a:extLst>
            </p:cNvPr>
            <p:cNvCxnSpPr>
              <a:cxnSpLocks/>
            </p:cNvCxnSpPr>
            <p:nvPr/>
          </p:nvCxnSpPr>
          <p:spPr>
            <a:xfrm>
              <a:off x="3562699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0E9E7A1-0D6A-5842-99AE-3422139B456F}"/>
                </a:ext>
              </a:extLst>
            </p:cNvPr>
            <p:cNvCxnSpPr>
              <a:cxnSpLocks/>
            </p:cNvCxnSpPr>
            <p:nvPr/>
          </p:nvCxnSpPr>
          <p:spPr>
            <a:xfrm>
              <a:off x="489802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445504-F2DC-9941-9E81-693FD04ED054}"/>
                </a:ext>
              </a:extLst>
            </p:cNvPr>
            <p:cNvCxnSpPr>
              <a:cxnSpLocks/>
            </p:cNvCxnSpPr>
            <p:nvPr/>
          </p:nvCxnSpPr>
          <p:spPr>
            <a:xfrm>
              <a:off x="430125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63CFC48-58F7-BA41-8A3A-23CA8FCE3DAE}"/>
                </a:ext>
              </a:extLst>
            </p:cNvPr>
            <p:cNvCxnSpPr>
              <a:cxnSpLocks/>
            </p:cNvCxnSpPr>
            <p:nvPr/>
          </p:nvCxnSpPr>
          <p:spPr>
            <a:xfrm>
              <a:off x="5497007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7665580-3CD7-3E42-80BE-ECBA896190D9}"/>
                </a:ext>
              </a:extLst>
            </p:cNvPr>
            <p:cNvCxnSpPr>
              <a:cxnSpLocks/>
            </p:cNvCxnSpPr>
            <p:nvPr/>
          </p:nvCxnSpPr>
          <p:spPr>
            <a:xfrm>
              <a:off x="2976544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9334C4-1FAF-F24A-B8E5-F8F8D617046A}"/>
                </a:ext>
              </a:extLst>
            </p:cNvPr>
            <p:cNvCxnSpPr>
              <a:cxnSpLocks/>
            </p:cNvCxnSpPr>
            <p:nvPr/>
          </p:nvCxnSpPr>
          <p:spPr>
            <a:xfrm>
              <a:off x="678234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1A28CD-5A64-0E42-9283-E4DC43A719E9}"/>
                </a:ext>
              </a:extLst>
            </p:cNvPr>
            <p:cNvCxnSpPr>
              <a:cxnSpLocks/>
            </p:cNvCxnSpPr>
            <p:nvPr/>
          </p:nvCxnSpPr>
          <p:spPr>
            <a:xfrm>
              <a:off x="6196189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6B2C871-5A2A-504E-82C6-C12D74C4A0FB}"/>
                </a:ext>
              </a:extLst>
            </p:cNvPr>
            <p:cNvCxnSpPr>
              <a:cxnSpLocks/>
            </p:cNvCxnSpPr>
            <p:nvPr/>
          </p:nvCxnSpPr>
          <p:spPr>
            <a:xfrm>
              <a:off x="739194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871FE72-53CC-3F40-B201-D2D851368D71}"/>
                </a:ext>
              </a:extLst>
            </p:cNvPr>
            <p:cNvSpPr/>
            <p:nvPr/>
          </p:nvSpPr>
          <p:spPr>
            <a:xfrm>
              <a:off x="2072760" y="6010866"/>
              <a:ext cx="5650527" cy="539261"/>
            </a:xfrm>
            <a:prstGeom prst="roundRect">
              <a:avLst>
                <a:gd name="adj" fmla="val 50000"/>
              </a:avLst>
            </a:prstGeom>
            <a:solidFill>
              <a:srgbClr val="F4F4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Local Row Buffer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0D41997-EC10-6440-B825-02E92A74437F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3952380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1CF7C4A-85BB-0F44-8EDB-89A809C54539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3558842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B094F43-8BD3-5840-9130-68E46C4913E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3178807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24A364A-2AA9-144B-A5C9-BFDA03E4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2777925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D89B56D-0E7B-F849-87DA-6C0A5376B86E}"/>
              </a:ext>
            </a:extLst>
          </p:cNvPr>
          <p:cNvGrpSpPr/>
          <p:nvPr/>
        </p:nvGrpSpPr>
        <p:grpSpPr>
          <a:xfrm>
            <a:off x="2072760" y="2624184"/>
            <a:ext cx="5664369" cy="3001115"/>
            <a:chOff x="2062143" y="2731419"/>
            <a:chExt cx="5664369" cy="3001115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7EA05969-E1BF-A245-B2A3-BD5DC59DA515}"/>
                </a:ext>
              </a:extLst>
            </p:cNvPr>
            <p:cNvSpPr/>
            <p:nvPr/>
          </p:nvSpPr>
          <p:spPr>
            <a:xfrm>
              <a:off x="3984730" y="312454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2B666350-5183-114D-8365-AE5CCD9F65F8}"/>
                </a:ext>
              </a:extLst>
            </p:cNvPr>
            <p:cNvSpPr/>
            <p:nvPr/>
          </p:nvSpPr>
          <p:spPr>
            <a:xfrm>
              <a:off x="2073867" y="3115749"/>
              <a:ext cx="1828802" cy="313000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FD885E18-E6E7-D44B-A81D-78CC98122113}"/>
                </a:ext>
              </a:extLst>
            </p:cNvPr>
            <p:cNvSpPr/>
            <p:nvPr/>
          </p:nvSpPr>
          <p:spPr>
            <a:xfrm>
              <a:off x="5895592" y="311313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8DD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048BCD1-BF61-784E-A4BB-6DB9DFD68A53}"/>
                </a:ext>
              </a:extLst>
            </p:cNvPr>
            <p:cNvSpPr/>
            <p:nvPr/>
          </p:nvSpPr>
          <p:spPr>
            <a:xfrm>
              <a:off x="3984730" y="349346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33454466-135D-DA4E-B10B-2025AE6BA152}"/>
                </a:ext>
              </a:extLst>
            </p:cNvPr>
            <p:cNvSpPr/>
            <p:nvPr/>
          </p:nvSpPr>
          <p:spPr>
            <a:xfrm>
              <a:off x="5895592" y="349657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80E834B-E4B8-384B-8B2B-F5F3F9AFBB59}"/>
                </a:ext>
              </a:extLst>
            </p:cNvPr>
            <p:cNvSpPr/>
            <p:nvPr/>
          </p:nvSpPr>
          <p:spPr>
            <a:xfrm>
              <a:off x="2073867" y="349657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E71FA505-A14F-8D43-BC12-5EF525283508}"/>
                </a:ext>
              </a:extLst>
            </p:cNvPr>
            <p:cNvSpPr/>
            <p:nvPr/>
          </p:nvSpPr>
          <p:spPr>
            <a:xfrm>
              <a:off x="3984730" y="387690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2169FDFA-AF3F-C74E-8583-699A569576C9}"/>
                </a:ext>
              </a:extLst>
            </p:cNvPr>
            <p:cNvSpPr/>
            <p:nvPr/>
          </p:nvSpPr>
          <p:spPr>
            <a:xfrm>
              <a:off x="5895592" y="388001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616F9CD6-6A0B-9E40-98F6-3DB0CFFC2D9F}"/>
                </a:ext>
              </a:extLst>
            </p:cNvPr>
            <p:cNvSpPr/>
            <p:nvPr/>
          </p:nvSpPr>
          <p:spPr>
            <a:xfrm>
              <a:off x="2073867" y="388001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1AB42EC-1D23-8E41-B220-29936BEBEC32}"/>
                </a:ext>
              </a:extLst>
            </p:cNvPr>
            <p:cNvSpPr/>
            <p:nvPr/>
          </p:nvSpPr>
          <p:spPr>
            <a:xfrm>
              <a:off x="3984730" y="425938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2240D28-1E09-8D48-B849-A0EB30F4C466}"/>
                </a:ext>
              </a:extLst>
            </p:cNvPr>
            <p:cNvSpPr/>
            <p:nvPr/>
          </p:nvSpPr>
          <p:spPr>
            <a:xfrm>
              <a:off x="5895592" y="426249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A60CF228-D46E-614E-96F8-ACDA33980FAC}"/>
                </a:ext>
              </a:extLst>
            </p:cNvPr>
            <p:cNvSpPr/>
            <p:nvPr/>
          </p:nvSpPr>
          <p:spPr>
            <a:xfrm>
              <a:off x="2073867" y="426249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8B9F1FD2-E94F-8F45-B237-81927957A436}"/>
                </a:ext>
              </a:extLst>
            </p:cNvPr>
            <p:cNvSpPr/>
            <p:nvPr/>
          </p:nvSpPr>
          <p:spPr>
            <a:xfrm>
              <a:off x="3984730" y="464041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CD64F382-4687-A349-9BEA-B3ACA40DD134}"/>
                </a:ext>
              </a:extLst>
            </p:cNvPr>
            <p:cNvSpPr/>
            <p:nvPr/>
          </p:nvSpPr>
          <p:spPr>
            <a:xfrm>
              <a:off x="5895592" y="464352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52224844-B76B-7149-8AD0-C35394B873F0}"/>
                </a:ext>
              </a:extLst>
            </p:cNvPr>
            <p:cNvSpPr/>
            <p:nvPr/>
          </p:nvSpPr>
          <p:spPr>
            <a:xfrm>
              <a:off x="2073867" y="464352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E36D2DF1-63B2-8846-AE70-BC502314402E}"/>
                </a:ext>
              </a:extLst>
            </p:cNvPr>
            <p:cNvSpPr/>
            <p:nvPr/>
          </p:nvSpPr>
          <p:spPr>
            <a:xfrm>
              <a:off x="3973006" y="503740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8DD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6B39ABF-E3E2-4447-92EB-34CB9FF2F908}"/>
                </a:ext>
              </a:extLst>
            </p:cNvPr>
            <p:cNvSpPr/>
            <p:nvPr/>
          </p:nvSpPr>
          <p:spPr>
            <a:xfrm>
              <a:off x="5883868" y="502599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EC8D84C0-3131-1741-9094-979852DEE67F}"/>
                </a:ext>
              </a:extLst>
            </p:cNvPr>
            <p:cNvSpPr/>
            <p:nvPr/>
          </p:nvSpPr>
          <p:spPr>
            <a:xfrm>
              <a:off x="2062143" y="502599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6C558213-D792-1A4E-8C13-FB1B8F0C42A7}"/>
                </a:ext>
              </a:extLst>
            </p:cNvPr>
            <p:cNvSpPr/>
            <p:nvPr/>
          </p:nvSpPr>
          <p:spPr>
            <a:xfrm>
              <a:off x="3975273" y="542542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D22ED270-C2A9-1344-9D37-C1C1CAFE0A22}"/>
                </a:ext>
              </a:extLst>
            </p:cNvPr>
            <p:cNvSpPr/>
            <p:nvPr/>
          </p:nvSpPr>
          <p:spPr>
            <a:xfrm>
              <a:off x="5886135" y="5421274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28447215-062E-8941-A207-61C59986A10E}"/>
                </a:ext>
              </a:extLst>
            </p:cNvPr>
            <p:cNvSpPr/>
            <p:nvPr/>
          </p:nvSpPr>
          <p:spPr>
            <a:xfrm>
              <a:off x="2064410" y="5421274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22747FBC-5991-514C-BFFC-DF45961CB207}"/>
                </a:ext>
              </a:extLst>
            </p:cNvPr>
            <p:cNvSpPr/>
            <p:nvPr/>
          </p:nvSpPr>
          <p:spPr>
            <a:xfrm>
              <a:off x="3986848" y="2731419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42B2421-1CFB-D648-905F-F38C42157A0A}"/>
                </a:ext>
              </a:extLst>
            </p:cNvPr>
            <p:cNvSpPr/>
            <p:nvPr/>
          </p:nvSpPr>
          <p:spPr>
            <a:xfrm>
              <a:off x="5897710" y="273452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93F09B7-2527-F648-BE64-26592B7E97AA}"/>
                </a:ext>
              </a:extLst>
            </p:cNvPr>
            <p:cNvSpPr/>
            <p:nvPr/>
          </p:nvSpPr>
          <p:spPr>
            <a:xfrm>
              <a:off x="2075985" y="273452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 panose="02040503050406030204" pitchFamily="18" charset="0"/>
                </a:rPr>
                <a:t>Cache line</a:t>
              </a:r>
            </a:p>
          </p:txBody>
        </p:sp>
      </p:grp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443DED4D-C5CB-974A-A30F-67806709CE34}"/>
              </a:ext>
            </a:extLst>
          </p:cNvPr>
          <p:cNvSpPr/>
          <p:nvPr/>
        </p:nvSpPr>
        <p:spPr>
          <a:xfrm>
            <a:off x="5912465" y="3009218"/>
            <a:ext cx="1828802" cy="307111"/>
          </a:xfrm>
          <a:prstGeom prst="roundRect">
            <a:avLst>
              <a:gd name="adj" fmla="val 3043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F205BB50-89D7-334F-A209-FF3F68DD8336}"/>
              </a:ext>
            </a:extLst>
          </p:cNvPr>
          <p:cNvSpPr/>
          <p:nvPr/>
        </p:nvSpPr>
        <p:spPr>
          <a:xfrm>
            <a:off x="3995347" y="4930167"/>
            <a:ext cx="1828802" cy="307111"/>
          </a:xfrm>
          <a:prstGeom prst="roundRect">
            <a:avLst>
              <a:gd name="adj" fmla="val 3043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8F17093-A1BF-334F-880D-F9C9FFE7A018}"/>
              </a:ext>
            </a:extLst>
          </p:cNvPr>
          <p:cNvSpPr/>
          <p:nvPr/>
        </p:nvSpPr>
        <p:spPr>
          <a:xfrm>
            <a:off x="0" y="760546"/>
            <a:ext cx="9144000" cy="170750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C4A997-C883-3440-BEB0-2CF126C39278}"/>
              </a:ext>
            </a:extLst>
          </p:cNvPr>
          <p:cNvSpPr txBox="1"/>
          <p:nvPr/>
        </p:nvSpPr>
        <p:spPr>
          <a:xfrm>
            <a:off x="322441" y="945455"/>
            <a:ext cx="8494721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200" b="1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2800" b="1" dirty="0">
                <a:solidFill>
                  <a:srgbClr val="980616"/>
                </a:solidFill>
                <a:latin typeface="Cambria" charset="0"/>
                <a:ea typeface="Cambria" charset="0"/>
                <a:cs typeface="Cambria" charset="0"/>
              </a:rPr>
              <a:t>Reserve</a:t>
            </a:r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 </a:t>
            </a:r>
            <a:r>
              <a:rPr lang="en-US" sz="2800" b="1" dirty="0">
                <a:solidFill>
                  <a:srgbClr val="980616"/>
                </a:solidFill>
                <a:latin typeface="Cambria" charset="0"/>
                <a:ea typeface="Cambria" charset="0"/>
                <a:cs typeface="Cambria" charset="0"/>
              </a:rPr>
              <a:t>neighboring rows </a:t>
            </a:r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to minimize </a:t>
            </a:r>
          </a:p>
          <a:p>
            <a:pPr algn="ctr"/>
            <a:r>
              <a:rPr lang="en-US" sz="2800" b="1" dirty="0">
                <a:latin typeface="Cambria" charset="0"/>
                <a:ea typeface="Cambria" charset="0"/>
                <a:cs typeface="Cambria" charset="0"/>
              </a:rPr>
              <a:t>DRAM data pattern/read interference</a:t>
            </a:r>
          </a:p>
          <a:p>
            <a:pPr algn="ctr"/>
            <a:endParaRPr lang="en-US" sz="1600" b="1" dirty="0">
              <a:latin typeface="Cambria" charset="0"/>
              <a:ea typeface="Cambria" charset="0"/>
              <a:cs typeface="Cambr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10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57D46CB1-821B-CA41-8D98-0624BC00A3B4}"/>
              </a:ext>
            </a:extLst>
          </p:cNvPr>
          <p:cNvCxnSpPr>
            <a:cxnSpLocks/>
          </p:cNvCxnSpPr>
          <p:nvPr/>
        </p:nvCxnSpPr>
        <p:spPr>
          <a:xfrm>
            <a:off x="1631573" y="5472449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3EEF507-1B1C-2641-9F6F-0B2AA77F8CA7}"/>
              </a:ext>
            </a:extLst>
          </p:cNvPr>
          <p:cNvCxnSpPr>
            <a:cxnSpLocks/>
          </p:cNvCxnSpPr>
          <p:nvPr/>
        </p:nvCxnSpPr>
        <p:spPr>
          <a:xfrm>
            <a:off x="1631573" y="4678320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62F31FA-B3F3-AB44-A0A0-F980B22B7228}"/>
              </a:ext>
            </a:extLst>
          </p:cNvPr>
          <p:cNvCxnSpPr>
            <a:cxnSpLocks/>
          </p:cNvCxnSpPr>
          <p:nvPr/>
        </p:nvCxnSpPr>
        <p:spPr>
          <a:xfrm>
            <a:off x="1631573" y="3558842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846126A-D112-5B47-850A-781F7EAFD780}"/>
              </a:ext>
            </a:extLst>
          </p:cNvPr>
          <p:cNvCxnSpPr>
            <a:cxnSpLocks/>
          </p:cNvCxnSpPr>
          <p:nvPr/>
        </p:nvCxnSpPr>
        <p:spPr>
          <a:xfrm>
            <a:off x="1632753" y="2777925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64A6A75-2C01-CA4F-84B4-09AC46B158AE}"/>
              </a:ext>
            </a:extLst>
          </p:cNvPr>
          <p:cNvCxnSpPr>
            <a:cxnSpLocks/>
          </p:cNvCxnSpPr>
          <p:nvPr/>
        </p:nvCxnSpPr>
        <p:spPr>
          <a:xfrm>
            <a:off x="1632753" y="5076620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6D5FEFC5-4C9D-A545-B93A-DD3ED9D592B7}"/>
              </a:ext>
            </a:extLst>
          </p:cNvPr>
          <p:cNvCxnSpPr>
            <a:cxnSpLocks/>
          </p:cNvCxnSpPr>
          <p:nvPr/>
        </p:nvCxnSpPr>
        <p:spPr>
          <a:xfrm>
            <a:off x="1631573" y="3164471"/>
            <a:ext cx="6353513" cy="0"/>
          </a:xfrm>
          <a:prstGeom prst="line">
            <a:avLst/>
          </a:prstGeom>
          <a:ln w="406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BF207D-CDF1-6F44-82B4-EAE2F9B85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: Exclusive Access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29376-2D4C-384E-8CE7-BA8ABAF1A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807049"/>
            <a:ext cx="8987622" cy="5318753"/>
          </a:xfrm>
        </p:spPr>
        <p:txBody>
          <a:bodyPr/>
          <a:lstStyle/>
          <a:p>
            <a:r>
              <a:rPr lang="en-US" sz="2800" dirty="0"/>
              <a:t>Cache lines containing more RNG cells provide more random bits of data per access</a:t>
            </a:r>
          </a:p>
          <a:p>
            <a:r>
              <a:rPr lang="en-US" sz="2800" dirty="0"/>
              <a:t>In a bank, find the </a:t>
            </a:r>
            <a:r>
              <a:rPr lang="en-US" sz="2800" b="1" dirty="0">
                <a:solidFill>
                  <a:srgbClr val="9A020E"/>
                </a:solidFill>
              </a:rPr>
              <a:t>two cache lines</a:t>
            </a:r>
            <a:r>
              <a:rPr lang="en-US" sz="2800" dirty="0"/>
              <a:t> in distinct rows with the most number of RNG cells</a:t>
            </a: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6C45DB8-C43C-A74E-BE2B-98F1CE022FBB}"/>
              </a:ext>
            </a:extLst>
          </p:cNvPr>
          <p:cNvGrpSpPr/>
          <p:nvPr/>
        </p:nvGrpSpPr>
        <p:grpSpPr>
          <a:xfrm>
            <a:off x="948455" y="2534859"/>
            <a:ext cx="7508044" cy="4015268"/>
            <a:chOff x="948455" y="2534859"/>
            <a:chExt cx="7508044" cy="401526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B74AD36-2C7A-0749-A9CD-E10302D1274A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1" y="4309268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ED7CEBE-3D73-034F-A25F-E1CA58466596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5083877"/>
              <a:ext cx="6164128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4A330D-A362-7948-9237-8FC1A141C9B7}"/>
                </a:ext>
              </a:extLst>
            </p:cNvPr>
            <p:cNvSpPr txBox="1"/>
            <p:nvPr/>
          </p:nvSpPr>
          <p:spPr>
            <a:xfrm>
              <a:off x="7980087" y="3732261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6FC454A-13BD-834B-A651-EFC1B70E3F3A}"/>
                </a:ext>
              </a:extLst>
            </p:cNvPr>
            <p:cNvSpPr txBox="1"/>
            <p:nvPr/>
          </p:nvSpPr>
          <p:spPr>
            <a:xfrm rot="5400000">
              <a:off x="3816405" y="5525178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688F02-0F40-3543-AFEE-2B00C96541AA}"/>
                </a:ext>
              </a:extLst>
            </p:cNvPr>
            <p:cNvSpPr txBox="1"/>
            <p:nvPr/>
          </p:nvSpPr>
          <p:spPr>
            <a:xfrm rot="5400000">
              <a:off x="2534233" y="5540880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0F88EC-7936-4B46-85A3-26450930F903}"/>
                </a:ext>
              </a:extLst>
            </p:cNvPr>
            <p:cNvSpPr txBox="1"/>
            <p:nvPr/>
          </p:nvSpPr>
          <p:spPr>
            <a:xfrm rot="5400000">
              <a:off x="5726711" y="5520855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8DDFF0-176B-B742-9DDB-05EFF0CD7011}"/>
                </a:ext>
              </a:extLst>
            </p:cNvPr>
            <p:cNvSpPr txBox="1"/>
            <p:nvPr/>
          </p:nvSpPr>
          <p:spPr>
            <a:xfrm rot="5400000">
              <a:off x="6998665" y="5510827"/>
              <a:ext cx="476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…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AD9FABF2-7BF5-9F41-8916-2D4AABECEA19}"/>
                </a:ext>
              </a:extLst>
            </p:cNvPr>
            <p:cNvSpPr/>
            <p:nvPr/>
          </p:nvSpPr>
          <p:spPr>
            <a:xfrm rot="16200000">
              <a:off x="-484318" y="3967632"/>
              <a:ext cx="3733053" cy="867507"/>
            </a:xfrm>
            <a:prstGeom prst="roundRect">
              <a:avLst/>
            </a:prstGeom>
            <a:solidFill>
              <a:srgbClr val="F4F4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Row Decoder</a:t>
              </a: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6B7DE06-B424-8B4D-9199-ECE140E3AF8E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1" y="4672264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D018E64-B17E-0C4C-B1CB-652BCF910159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5470023"/>
              <a:ext cx="6164128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D6B3698-2ECA-194D-976D-29AD1A600A38}"/>
                </a:ext>
              </a:extLst>
            </p:cNvPr>
            <p:cNvCxnSpPr>
              <a:cxnSpLocks/>
            </p:cNvCxnSpPr>
            <p:nvPr/>
          </p:nvCxnSpPr>
          <p:spPr>
            <a:xfrm>
              <a:off x="2366945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30D8006-8A1E-694B-8C13-EE045876BE16}"/>
                </a:ext>
              </a:extLst>
            </p:cNvPr>
            <p:cNvCxnSpPr>
              <a:cxnSpLocks/>
            </p:cNvCxnSpPr>
            <p:nvPr/>
          </p:nvCxnSpPr>
          <p:spPr>
            <a:xfrm>
              <a:off x="3562699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0E9E7A1-0D6A-5842-99AE-3422139B456F}"/>
                </a:ext>
              </a:extLst>
            </p:cNvPr>
            <p:cNvCxnSpPr>
              <a:cxnSpLocks/>
            </p:cNvCxnSpPr>
            <p:nvPr/>
          </p:nvCxnSpPr>
          <p:spPr>
            <a:xfrm>
              <a:off x="489802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3445504-F2DC-9941-9E81-693FD04ED054}"/>
                </a:ext>
              </a:extLst>
            </p:cNvPr>
            <p:cNvCxnSpPr>
              <a:cxnSpLocks/>
            </p:cNvCxnSpPr>
            <p:nvPr/>
          </p:nvCxnSpPr>
          <p:spPr>
            <a:xfrm>
              <a:off x="430125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63CFC48-58F7-BA41-8A3A-23CA8FCE3DAE}"/>
                </a:ext>
              </a:extLst>
            </p:cNvPr>
            <p:cNvCxnSpPr>
              <a:cxnSpLocks/>
            </p:cNvCxnSpPr>
            <p:nvPr/>
          </p:nvCxnSpPr>
          <p:spPr>
            <a:xfrm>
              <a:off x="5497007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7665580-3CD7-3E42-80BE-ECBA896190D9}"/>
                </a:ext>
              </a:extLst>
            </p:cNvPr>
            <p:cNvCxnSpPr>
              <a:cxnSpLocks/>
            </p:cNvCxnSpPr>
            <p:nvPr/>
          </p:nvCxnSpPr>
          <p:spPr>
            <a:xfrm>
              <a:off x="2976544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99334C4-1FAF-F24A-B8E5-F8F8D617046A}"/>
                </a:ext>
              </a:extLst>
            </p:cNvPr>
            <p:cNvCxnSpPr>
              <a:cxnSpLocks/>
            </p:cNvCxnSpPr>
            <p:nvPr/>
          </p:nvCxnSpPr>
          <p:spPr>
            <a:xfrm>
              <a:off x="678234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11A28CD-5A64-0E42-9283-E4DC43A719E9}"/>
                </a:ext>
              </a:extLst>
            </p:cNvPr>
            <p:cNvCxnSpPr>
              <a:cxnSpLocks/>
            </p:cNvCxnSpPr>
            <p:nvPr/>
          </p:nvCxnSpPr>
          <p:spPr>
            <a:xfrm>
              <a:off x="6196189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6B2C871-5A2A-504E-82C6-C12D74C4A0FB}"/>
                </a:ext>
              </a:extLst>
            </p:cNvPr>
            <p:cNvCxnSpPr>
              <a:cxnSpLocks/>
            </p:cNvCxnSpPr>
            <p:nvPr/>
          </p:nvCxnSpPr>
          <p:spPr>
            <a:xfrm>
              <a:off x="7391943" y="2754775"/>
              <a:ext cx="0" cy="3622881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871FE72-53CC-3F40-B201-D2D851368D71}"/>
                </a:ext>
              </a:extLst>
            </p:cNvPr>
            <p:cNvSpPr/>
            <p:nvPr/>
          </p:nvSpPr>
          <p:spPr>
            <a:xfrm>
              <a:off x="2072760" y="6010866"/>
              <a:ext cx="5650527" cy="539261"/>
            </a:xfrm>
            <a:prstGeom prst="roundRect">
              <a:avLst>
                <a:gd name="adj" fmla="val 50000"/>
              </a:avLst>
            </a:prstGeom>
            <a:solidFill>
              <a:srgbClr val="F4F4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</a:rPr>
                <a:t>Local Row Buffer</a:t>
              </a:r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0D41997-EC10-6440-B825-02E92A74437F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3952380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E1CF7C4A-85BB-0F44-8EDB-89A809C54539}"/>
                </a:ext>
              </a:extLst>
            </p:cNvPr>
            <p:cNvCxnSpPr>
              <a:cxnSpLocks/>
            </p:cNvCxnSpPr>
            <p:nvPr/>
          </p:nvCxnSpPr>
          <p:spPr>
            <a:xfrm>
              <a:off x="1815960" y="3558842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B094F43-8BD3-5840-9130-68E46C4913E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3178807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24A364A-2AA9-144B-A5C9-BFDA03E4BDC3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59" y="2777925"/>
              <a:ext cx="6164127" cy="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D89B56D-0E7B-F849-87DA-6C0A5376B86E}"/>
              </a:ext>
            </a:extLst>
          </p:cNvPr>
          <p:cNvGrpSpPr/>
          <p:nvPr/>
        </p:nvGrpSpPr>
        <p:grpSpPr>
          <a:xfrm>
            <a:off x="2072760" y="2624184"/>
            <a:ext cx="5664369" cy="3001115"/>
            <a:chOff x="2062143" y="2731419"/>
            <a:chExt cx="5664369" cy="3001115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7EA05969-E1BF-A245-B2A3-BD5DC59DA515}"/>
                </a:ext>
              </a:extLst>
            </p:cNvPr>
            <p:cNvSpPr/>
            <p:nvPr/>
          </p:nvSpPr>
          <p:spPr>
            <a:xfrm>
              <a:off x="3984730" y="312454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2B666350-5183-114D-8365-AE5CCD9F65F8}"/>
                </a:ext>
              </a:extLst>
            </p:cNvPr>
            <p:cNvSpPr/>
            <p:nvPr/>
          </p:nvSpPr>
          <p:spPr>
            <a:xfrm>
              <a:off x="2073867" y="3115749"/>
              <a:ext cx="1828802" cy="313000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FD885E18-E6E7-D44B-A81D-78CC98122113}"/>
                </a:ext>
              </a:extLst>
            </p:cNvPr>
            <p:cNvSpPr/>
            <p:nvPr/>
          </p:nvSpPr>
          <p:spPr>
            <a:xfrm>
              <a:off x="5895592" y="311313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8DD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C048BCD1-BF61-784E-A4BB-6DB9DFD68A53}"/>
                </a:ext>
              </a:extLst>
            </p:cNvPr>
            <p:cNvSpPr/>
            <p:nvPr/>
          </p:nvSpPr>
          <p:spPr>
            <a:xfrm>
              <a:off x="3984730" y="349346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33454466-135D-DA4E-B10B-2025AE6BA152}"/>
                </a:ext>
              </a:extLst>
            </p:cNvPr>
            <p:cNvSpPr/>
            <p:nvPr/>
          </p:nvSpPr>
          <p:spPr>
            <a:xfrm>
              <a:off x="5895592" y="349657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880E834B-E4B8-384B-8B2B-F5F3F9AFBB59}"/>
                </a:ext>
              </a:extLst>
            </p:cNvPr>
            <p:cNvSpPr/>
            <p:nvPr/>
          </p:nvSpPr>
          <p:spPr>
            <a:xfrm>
              <a:off x="2073867" y="349657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E71FA505-A14F-8D43-BC12-5EF525283508}"/>
                </a:ext>
              </a:extLst>
            </p:cNvPr>
            <p:cNvSpPr/>
            <p:nvPr/>
          </p:nvSpPr>
          <p:spPr>
            <a:xfrm>
              <a:off x="3984730" y="387690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2169FDFA-AF3F-C74E-8583-699A569576C9}"/>
                </a:ext>
              </a:extLst>
            </p:cNvPr>
            <p:cNvSpPr/>
            <p:nvPr/>
          </p:nvSpPr>
          <p:spPr>
            <a:xfrm>
              <a:off x="5895592" y="388001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616F9CD6-6A0B-9E40-98F6-3DB0CFFC2D9F}"/>
                </a:ext>
              </a:extLst>
            </p:cNvPr>
            <p:cNvSpPr/>
            <p:nvPr/>
          </p:nvSpPr>
          <p:spPr>
            <a:xfrm>
              <a:off x="2073867" y="3880015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1AB42EC-1D23-8E41-B220-29936BEBEC32}"/>
                </a:ext>
              </a:extLst>
            </p:cNvPr>
            <p:cNvSpPr/>
            <p:nvPr/>
          </p:nvSpPr>
          <p:spPr>
            <a:xfrm>
              <a:off x="3984730" y="425938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72240D28-1E09-8D48-B849-A0EB30F4C466}"/>
                </a:ext>
              </a:extLst>
            </p:cNvPr>
            <p:cNvSpPr/>
            <p:nvPr/>
          </p:nvSpPr>
          <p:spPr>
            <a:xfrm>
              <a:off x="5895592" y="426249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A60CF228-D46E-614E-96F8-ACDA33980FAC}"/>
                </a:ext>
              </a:extLst>
            </p:cNvPr>
            <p:cNvSpPr/>
            <p:nvPr/>
          </p:nvSpPr>
          <p:spPr>
            <a:xfrm>
              <a:off x="2073867" y="426249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8B9F1FD2-E94F-8F45-B237-81927957A436}"/>
                </a:ext>
              </a:extLst>
            </p:cNvPr>
            <p:cNvSpPr/>
            <p:nvPr/>
          </p:nvSpPr>
          <p:spPr>
            <a:xfrm>
              <a:off x="3984730" y="464041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CD64F382-4687-A349-9BEA-B3ACA40DD134}"/>
                </a:ext>
              </a:extLst>
            </p:cNvPr>
            <p:cNvSpPr/>
            <p:nvPr/>
          </p:nvSpPr>
          <p:spPr>
            <a:xfrm>
              <a:off x="5895592" y="464352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52224844-B76B-7149-8AD0-C35394B873F0}"/>
                </a:ext>
              </a:extLst>
            </p:cNvPr>
            <p:cNvSpPr/>
            <p:nvPr/>
          </p:nvSpPr>
          <p:spPr>
            <a:xfrm>
              <a:off x="2073867" y="4643521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E36D2DF1-63B2-8846-AE70-BC502314402E}"/>
                </a:ext>
              </a:extLst>
            </p:cNvPr>
            <p:cNvSpPr/>
            <p:nvPr/>
          </p:nvSpPr>
          <p:spPr>
            <a:xfrm>
              <a:off x="3973006" y="503740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8DDB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36B39ABF-E3E2-4447-92EB-34CB9FF2F908}"/>
                </a:ext>
              </a:extLst>
            </p:cNvPr>
            <p:cNvSpPr/>
            <p:nvPr/>
          </p:nvSpPr>
          <p:spPr>
            <a:xfrm>
              <a:off x="5883868" y="502599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EC8D84C0-3131-1741-9094-979852DEE67F}"/>
                </a:ext>
              </a:extLst>
            </p:cNvPr>
            <p:cNvSpPr/>
            <p:nvPr/>
          </p:nvSpPr>
          <p:spPr>
            <a:xfrm>
              <a:off x="2062143" y="502599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6C558213-D792-1A4E-8C13-FB1B8F0C42A7}"/>
                </a:ext>
              </a:extLst>
            </p:cNvPr>
            <p:cNvSpPr/>
            <p:nvPr/>
          </p:nvSpPr>
          <p:spPr>
            <a:xfrm>
              <a:off x="3975273" y="5425423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D22ED270-C2A9-1344-9D37-C1C1CAFE0A22}"/>
                </a:ext>
              </a:extLst>
            </p:cNvPr>
            <p:cNvSpPr/>
            <p:nvPr/>
          </p:nvSpPr>
          <p:spPr>
            <a:xfrm>
              <a:off x="5886135" y="5421274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28447215-062E-8941-A207-61C59986A10E}"/>
                </a:ext>
              </a:extLst>
            </p:cNvPr>
            <p:cNvSpPr/>
            <p:nvPr/>
          </p:nvSpPr>
          <p:spPr>
            <a:xfrm>
              <a:off x="2064410" y="5421274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22747FBC-5991-514C-BFFC-DF45961CB207}"/>
                </a:ext>
              </a:extLst>
            </p:cNvPr>
            <p:cNvSpPr/>
            <p:nvPr/>
          </p:nvSpPr>
          <p:spPr>
            <a:xfrm>
              <a:off x="3986848" y="2731419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42B2421-1CFB-D648-905F-F38C42157A0A}"/>
                </a:ext>
              </a:extLst>
            </p:cNvPr>
            <p:cNvSpPr/>
            <p:nvPr/>
          </p:nvSpPr>
          <p:spPr>
            <a:xfrm>
              <a:off x="5897710" y="273452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mbria" panose="02040503050406030204" pitchFamily="18" charset="0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D93F09B7-2527-F648-BE64-26592B7E97AA}"/>
                </a:ext>
              </a:extLst>
            </p:cNvPr>
            <p:cNvSpPr/>
            <p:nvPr/>
          </p:nvSpPr>
          <p:spPr>
            <a:xfrm>
              <a:off x="2075985" y="2734527"/>
              <a:ext cx="1828802" cy="307111"/>
            </a:xfrm>
            <a:prstGeom prst="roundRect">
              <a:avLst>
                <a:gd name="adj" fmla="val 30435"/>
              </a:avLst>
            </a:prstGeom>
            <a:solidFill>
              <a:srgbClr val="C7DEB8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mbria" panose="02040503050406030204" pitchFamily="18" charset="0"/>
                </a:rPr>
                <a:t>Cache line</a:t>
              </a:r>
            </a:p>
          </p:txBody>
        </p:sp>
      </p:grp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443DED4D-C5CB-974A-A30F-67806709CE34}"/>
              </a:ext>
            </a:extLst>
          </p:cNvPr>
          <p:cNvSpPr/>
          <p:nvPr/>
        </p:nvSpPr>
        <p:spPr>
          <a:xfrm>
            <a:off x="5912465" y="3009218"/>
            <a:ext cx="1828802" cy="307111"/>
          </a:xfrm>
          <a:prstGeom prst="roundRect">
            <a:avLst>
              <a:gd name="adj" fmla="val 3043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F205BB50-89D7-334F-A209-FF3F68DD8336}"/>
              </a:ext>
            </a:extLst>
          </p:cNvPr>
          <p:cNvSpPr/>
          <p:nvPr/>
        </p:nvSpPr>
        <p:spPr>
          <a:xfrm>
            <a:off x="3995347" y="4930167"/>
            <a:ext cx="1828802" cy="307111"/>
          </a:xfrm>
          <a:prstGeom prst="roundRect">
            <a:avLst>
              <a:gd name="adj" fmla="val 30435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41A7475-6353-6D40-9C52-5A75E30C57FC}"/>
              </a:ext>
            </a:extLst>
          </p:cNvPr>
          <p:cNvSpPr/>
          <p:nvPr/>
        </p:nvSpPr>
        <p:spPr>
          <a:xfrm>
            <a:off x="0" y="842653"/>
            <a:ext cx="9144000" cy="5600091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7D23869-7769-8446-B462-4D078673F106}"/>
              </a:ext>
            </a:extLst>
          </p:cNvPr>
          <p:cNvSpPr txBox="1"/>
          <p:nvPr/>
        </p:nvSpPr>
        <p:spPr>
          <a:xfrm>
            <a:off x="322441" y="1981850"/>
            <a:ext cx="8494721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We can parallelize accesses </a:t>
            </a:r>
          </a:p>
          <a:p>
            <a:pPr algn="ctr"/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across </a:t>
            </a:r>
            <a:r>
              <a:rPr lang="en-US" sz="3200" b="1" dirty="0">
                <a:solidFill>
                  <a:srgbClr val="4A76BF"/>
                </a:solidFill>
                <a:latin typeface="Cambria" charset="0"/>
                <a:ea typeface="Cambria" charset="0"/>
                <a:cs typeface="Cambria" charset="0"/>
              </a:rPr>
              <a:t>all available DRAM banks </a:t>
            </a:r>
          </a:p>
          <a:p>
            <a:pPr algn="ctr"/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for higher throughput of random values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  <a:p>
            <a:pPr algn="ctr"/>
            <a:endParaRPr lang="en-US" sz="40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2702494-28BF-A34C-8918-B21F52532712}"/>
              </a:ext>
            </a:extLst>
          </p:cNvPr>
          <p:cNvSpPr/>
          <p:nvPr/>
        </p:nvSpPr>
        <p:spPr>
          <a:xfrm>
            <a:off x="1641553" y="6448615"/>
            <a:ext cx="6174011" cy="40938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377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41067E-8199-814E-A385-81328DEBF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1" y="73723"/>
            <a:ext cx="8987622" cy="740193"/>
          </a:xfrm>
        </p:spPr>
        <p:txBody>
          <a:bodyPr/>
          <a:lstStyle/>
          <a:p>
            <a:r>
              <a:rPr lang="en-US" sz="4000" b="1" dirty="0"/>
              <a:t>D-</a:t>
            </a:r>
            <a:r>
              <a:rPr lang="en-US" sz="4000" b="1" dirty="0" err="1"/>
              <a:t>RaNGe</a:t>
            </a:r>
            <a:r>
              <a:rPr lang="en-US" sz="4000" b="1" dirty="0"/>
              <a:t>: Example Implementation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9B0F99-C108-CA4E-A8E2-B0311F6E2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318753"/>
          </a:xfrm>
        </p:spPr>
        <p:txBody>
          <a:bodyPr/>
          <a:lstStyle/>
          <a:p>
            <a:pPr>
              <a:tabLst>
                <a:tab pos="5654675" algn="l"/>
              </a:tabLst>
            </a:pPr>
            <a:r>
              <a:rPr lang="en-US" sz="2800" dirty="0"/>
              <a:t>Memory controller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reserves rows </a:t>
            </a:r>
            <a:r>
              <a:rPr lang="en-US" sz="2800" dirty="0"/>
              <a:t>containing selected RNG cells and neighboring rows</a:t>
            </a:r>
          </a:p>
          <a:p>
            <a:pPr>
              <a:tabLst>
                <a:tab pos="5654675" algn="l"/>
              </a:tabLst>
            </a:pPr>
            <a:endParaRPr lang="en-US" sz="500" dirty="0"/>
          </a:p>
          <a:p>
            <a:pPr>
              <a:tabLst>
                <a:tab pos="5654675" algn="l"/>
              </a:tabLst>
            </a:pPr>
            <a:r>
              <a:rPr lang="en-US" sz="2800" dirty="0"/>
              <a:t>When system not accessing a bank, memory controller runs D-</a:t>
            </a:r>
            <a:r>
              <a:rPr lang="en-US" sz="2800" dirty="0" err="1"/>
              <a:t>RaNGe</a:t>
            </a:r>
            <a:r>
              <a:rPr lang="en-US" sz="2800" dirty="0"/>
              <a:t> firmware to generate random values in the bank</a:t>
            </a:r>
          </a:p>
          <a:p>
            <a:pPr>
              <a:tabLst>
                <a:tab pos="5654675" algn="l"/>
              </a:tabLst>
            </a:pPr>
            <a:endParaRPr lang="en-US" sz="500" dirty="0"/>
          </a:p>
          <a:p>
            <a:pPr>
              <a:tabLst>
                <a:tab pos="5654675" algn="l"/>
              </a:tabLst>
            </a:pPr>
            <a:r>
              <a:rPr lang="en-US" sz="2800" dirty="0"/>
              <a:t>Memory controller has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buffer of random data</a:t>
            </a:r>
          </a:p>
          <a:p>
            <a:pPr>
              <a:tabLst>
                <a:tab pos="5654675" algn="l"/>
              </a:tabLst>
            </a:pPr>
            <a:endParaRPr lang="en-US" sz="500" dirty="0"/>
          </a:p>
          <a:p>
            <a:pPr>
              <a:tabLst>
                <a:tab pos="5654675" algn="l"/>
              </a:tabLst>
            </a:pPr>
            <a:r>
              <a:rPr lang="en-US" sz="2800" dirty="0"/>
              <a:t>Stores random values in memory controller buffer </a:t>
            </a:r>
          </a:p>
          <a:p>
            <a:pPr>
              <a:tabLst>
                <a:tab pos="5654675" algn="l"/>
              </a:tabLst>
            </a:pPr>
            <a:endParaRPr lang="en-US" sz="500" dirty="0"/>
          </a:p>
          <a:p>
            <a:pPr>
              <a:tabLst>
                <a:tab pos="5654675" algn="l"/>
              </a:tabLst>
            </a:pPr>
            <a:r>
              <a:rPr lang="en-US" sz="2800" dirty="0"/>
              <a:t>Expose 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API</a:t>
            </a:r>
            <a:r>
              <a:rPr lang="en-US" sz="2800" dirty="0"/>
              <a:t> for returning random values from the buffer when requested by the user</a:t>
            </a:r>
          </a:p>
          <a:p>
            <a:pPr>
              <a:tabLst>
                <a:tab pos="5654675" algn="l"/>
              </a:tabLs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0825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64730" y="586233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4730" y="4143092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4730" y="364754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303" y="5433785"/>
            <a:ext cx="8094161" cy="365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3992" y="2745179"/>
            <a:ext cx="8094161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1757" y="1852296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0268" y="1340844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123" y="3143056"/>
            <a:ext cx="8805213" cy="455930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5971" y="2370745"/>
            <a:ext cx="8102183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548" y="831660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Outline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73992" y="5035200"/>
            <a:ext cx="8094161" cy="358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971" y="4660062"/>
            <a:ext cx="8102183" cy="33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99" y="828096"/>
            <a:ext cx="8122024" cy="5318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Motivation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Effective True Random Number Generators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D-</a:t>
            </a:r>
            <a:r>
              <a:rPr lang="en-US" sz="2800" dirty="0" err="1">
                <a:solidFill>
                  <a:schemeClr val="bg1"/>
                </a:solidFill>
              </a:rPr>
              <a:t>RaNGe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DRAM Operation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Idea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Prior work on DRAM-based TRNGs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scheduling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Cell charge retention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Start-up values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69749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549734"/>
          </a:xfrm>
        </p:spPr>
        <p:txBody>
          <a:bodyPr/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282 2y-nm LPDDR4 DRAM devices</a:t>
            </a:r>
          </a:p>
          <a:p>
            <a:pPr lvl="1"/>
            <a:r>
              <a:rPr lang="en-US" sz="2000" b="1" dirty="0">
                <a:solidFill>
                  <a:srgbClr val="538235"/>
                </a:solidFill>
              </a:rPr>
              <a:t>2GB</a:t>
            </a:r>
            <a:r>
              <a:rPr lang="en-US" sz="2000" dirty="0"/>
              <a:t> device size from </a:t>
            </a:r>
            <a:r>
              <a:rPr lang="en-US" sz="2000" b="1" dirty="0">
                <a:solidFill>
                  <a:srgbClr val="538235"/>
                </a:solidFill>
              </a:rPr>
              <a:t>3 major DRAM manufacturers</a:t>
            </a:r>
          </a:p>
          <a:p>
            <a:pPr lvl="1"/>
            <a:endParaRPr lang="en-US" sz="100" dirty="0"/>
          </a:p>
          <a:p>
            <a:r>
              <a:rPr lang="en-US" sz="2800" b="1" dirty="0">
                <a:solidFill>
                  <a:schemeClr val="accent5"/>
                </a:solidFill>
              </a:rPr>
              <a:t>Thermally controlled testing chamber</a:t>
            </a:r>
          </a:p>
          <a:p>
            <a:pPr lvl="1"/>
            <a:r>
              <a:rPr lang="en-US" sz="2000" dirty="0"/>
              <a:t>Ambient temperature range: </a:t>
            </a:r>
            <a:r>
              <a:rPr lang="en-US" sz="2000" b="1" dirty="0">
                <a:solidFill>
                  <a:schemeClr val="accent5"/>
                </a:solidFill>
              </a:rPr>
              <a:t>{40°C – 55°C} ± 0.25°C</a:t>
            </a:r>
          </a:p>
          <a:p>
            <a:pPr lvl="1"/>
            <a:r>
              <a:rPr lang="en-US" sz="2000" dirty="0"/>
              <a:t>DRAM temperature is held at 15°C above ambient</a:t>
            </a:r>
          </a:p>
          <a:p>
            <a:pPr lvl="1"/>
            <a:endParaRPr lang="en-US" sz="100" dirty="0"/>
          </a:p>
          <a:p>
            <a:r>
              <a:rPr lang="en-US" sz="2800" b="1" dirty="0">
                <a:solidFill>
                  <a:srgbClr val="7030A0"/>
                </a:solidFill>
              </a:rPr>
              <a:t>Control over DRAM commands/timing parameters</a:t>
            </a:r>
          </a:p>
          <a:p>
            <a:pPr lvl="1"/>
            <a:r>
              <a:rPr lang="en-US" sz="2000" dirty="0"/>
              <a:t>Test reduced latency effects by </a:t>
            </a:r>
            <a:r>
              <a:rPr lang="en-US" sz="2000" b="1" dirty="0">
                <a:solidFill>
                  <a:srgbClr val="7030A0"/>
                </a:solidFill>
              </a:rPr>
              <a:t>reducing </a:t>
            </a:r>
            <a:r>
              <a:rPr lang="en-US" sz="2000" b="1" dirty="0" err="1">
                <a:solidFill>
                  <a:srgbClr val="7030A0"/>
                </a:solidFill>
              </a:rPr>
              <a:t>t</a:t>
            </a:r>
            <a:r>
              <a:rPr lang="en-US" sz="2000" b="1" baseline="-25000" dirty="0" err="1">
                <a:solidFill>
                  <a:srgbClr val="7030A0"/>
                </a:solidFill>
              </a:rPr>
              <a:t>RCD</a:t>
            </a:r>
            <a:r>
              <a:rPr lang="en-US" sz="2000" b="1" dirty="0">
                <a:solidFill>
                  <a:srgbClr val="7030A0"/>
                </a:solidFill>
              </a:rPr>
              <a:t> parameter</a:t>
            </a:r>
          </a:p>
          <a:p>
            <a:pPr lvl="1"/>
            <a:endParaRPr lang="en-US" sz="100" b="1" dirty="0">
              <a:solidFill>
                <a:srgbClr val="7030A0"/>
              </a:solidFill>
            </a:endParaRPr>
          </a:p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Cycle-level simulator: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</a:rPr>
              <a:t>Ramulator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 [Kim+, CAL’15]</a:t>
            </a:r>
            <a:br>
              <a:rPr lang="en-US" sz="2800" dirty="0">
                <a:solidFill>
                  <a:srgbClr val="4674C1"/>
                </a:solidFill>
              </a:rPr>
            </a:br>
            <a:r>
              <a:rPr lang="en-US" sz="2000" dirty="0">
                <a:hlinkClick r:id="rId3"/>
              </a:rPr>
              <a:t>https://github.com/CMU-SAFARI/ramulator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</a:p>
          <a:p>
            <a:pPr lvl="1"/>
            <a:r>
              <a:rPr lang="en-US" sz="2000" dirty="0"/>
              <a:t>SPEC CPU2006 workloads, 4-core</a:t>
            </a:r>
          </a:p>
          <a:p>
            <a:pPr lvl="1"/>
            <a:endParaRPr lang="en-US" sz="100" dirty="0"/>
          </a:p>
          <a:p>
            <a:r>
              <a:rPr lang="en-US" sz="2800" b="1" dirty="0">
                <a:solidFill>
                  <a:srgbClr val="C00000"/>
                </a:solidFill>
              </a:rPr>
              <a:t>DRAM Energy: </a:t>
            </a:r>
            <a:r>
              <a:rPr lang="en-US" sz="2800" dirty="0" err="1">
                <a:solidFill>
                  <a:srgbClr val="C00000"/>
                </a:solidFill>
              </a:rPr>
              <a:t>DRAMPower</a:t>
            </a:r>
            <a:r>
              <a:rPr lang="en-US" sz="2800" dirty="0">
                <a:solidFill>
                  <a:srgbClr val="C00000"/>
                </a:solidFill>
              </a:rPr>
              <a:t> [Chandrasekar+, ‘12] </a:t>
            </a:r>
            <a:r>
              <a:rPr lang="en-US" sz="2000" dirty="0">
                <a:solidFill>
                  <a:srgbClr val="C00000"/>
                </a:solidFill>
                <a:hlinkClick r:id="rId4"/>
              </a:rPr>
              <a:t>http://www.es.ele.tue.nl/drampower/</a:t>
            </a:r>
            <a:endParaRPr lang="en-US" sz="2000" dirty="0">
              <a:solidFill>
                <a:srgbClr val="C00000"/>
              </a:solidFill>
            </a:endParaRPr>
          </a:p>
          <a:p>
            <a:pPr lvl="1"/>
            <a:r>
              <a:rPr lang="en-US" sz="2000" dirty="0"/>
              <a:t>Using output from </a:t>
            </a:r>
            <a:r>
              <a:rPr lang="en-US" sz="2000" dirty="0" err="1"/>
              <a:t>Ramulator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199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64730" y="586233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4730" y="4143092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4730" y="3647545"/>
            <a:ext cx="8805213" cy="455930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303" y="5433785"/>
            <a:ext cx="8094161" cy="365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3992" y="2745179"/>
            <a:ext cx="8094161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1757" y="1852296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0268" y="1340844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123" y="3143056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5971" y="2370745"/>
            <a:ext cx="8102183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548" y="831660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Outline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73992" y="5035200"/>
            <a:ext cx="8094161" cy="358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971" y="4660062"/>
            <a:ext cx="8102183" cy="33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99" y="828096"/>
            <a:ext cx="8122024" cy="5318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Motivation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Effective True Random Number Generators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D-</a:t>
            </a:r>
            <a:r>
              <a:rPr lang="en-US" sz="2800" dirty="0" err="1">
                <a:solidFill>
                  <a:schemeClr val="bg1"/>
                </a:solidFill>
              </a:rPr>
              <a:t>RaNGe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DRAM Operation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Idea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Prior work on DRAM-based TRNGs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scheduling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Cell charge retention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Start-up values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71436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Results </a:t>
            </a:r>
            <a:r>
              <a:rPr lang="mr-IN" sz="4400" b="1" dirty="0"/>
              <a:t>–</a:t>
            </a:r>
            <a:r>
              <a:rPr lang="en-US" sz="4400" b="1" dirty="0"/>
              <a:t> NIST Randomness Tests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E6F36-2ABA-3247-A66B-538898474090}"/>
              </a:ext>
            </a:extLst>
          </p:cNvPr>
          <p:cNvSpPr txBox="1"/>
          <p:nvPr/>
        </p:nvSpPr>
        <p:spPr>
          <a:xfrm>
            <a:off x="100439" y="843896"/>
            <a:ext cx="854612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>
                <a:latin typeface="Cambria" panose="02040503050406030204" pitchFamily="18" charset="0"/>
              </a:rPr>
              <a:t>How do we know whether D-</a:t>
            </a:r>
            <a:r>
              <a:rPr lang="en-US" sz="2900" dirty="0" err="1">
                <a:latin typeface="Cambria" panose="02040503050406030204" pitchFamily="18" charset="0"/>
              </a:rPr>
              <a:t>RaNGe</a:t>
            </a:r>
            <a:r>
              <a:rPr lang="en-US" sz="2900" dirty="0">
                <a:latin typeface="Cambria" panose="02040503050406030204" pitchFamily="18" charset="0"/>
              </a:rPr>
              <a:t> is truly random?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5F498E-0CC1-C749-B938-12D0C13ED8C2}"/>
              </a:ext>
            </a:extLst>
          </p:cNvPr>
          <p:cNvSpPr txBox="1"/>
          <p:nvPr/>
        </p:nvSpPr>
        <p:spPr>
          <a:xfrm>
            <a:off x="300089" y="5692060"/>
            <a:ext cx="856042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b="1" dirty="0">
                <a:latin typeface="Cambria" panose="02040503050406030204" pitchFamily="18" charset="0"/>
              </a:rPr>
              <a:t>Passes all tests in NIST test suite for randomness!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BEE8A6-CADB-CD46-8F83-46925EC1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424" y="1492695"/>
            <a:ext cx="5281665" cy="388141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83A7C6-B52F-C845-8CE2-D9AAC4D30466}"/>
              </a:ext>
            </a:extLst>
          </p:cNvPr>
          <p:cNvSpPr/>
          <p:nvPr/>
        </p:nvSpPr>
        <p:spPr>
          <a:xfrm>
            <a:off x="6338815" y="1780674"/>
            <a:ext cx="783880" cy="352926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7FE78A-3423-8B4D-8794-DC4A1437ABF0}"/>
              </a:ext>
            </a:extLst>
          </p:cNvPr>
          <p:cNvSpPr txBox="1"/>
          <p:nvPr/>
        </p:nvSpPr>
        <p:spPr>
          <a:xfrm>
            <a:off x="2328240" y="6230669"/>
            <a:ext cx="446564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b="1" dirty="0">
                <a:solidFill>
                  <a:srgbClr val="7030A0"/>
                </a:solidFill>
                <a:latin typeface="Cambria" panose="02040503050406030204" pitchFamily="18" charset="0"/>
              </a:rPr>
              <a:t>More details in the paper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9A9E6C-A2A8-A34A-8BE8-7D73183F54A3}"/>
              </a:ext>
            </a:extLst>
          </p:cNvPr>
          <p:cNvSpPr/>
          <p:nvPr/>
        </p:nvSpPr>
        <p:spPr>
          <a:xfrm>
            <a:off x="4373500" y="5309937"/>
            <a:ext cx="2948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980616"/>
                </a:solidFill>
              </a:rPr>
              <a:t>[</a:t>
            </a:r>
            <a:r>
              <a:rPr lang="en-US" b="1" dirty="0" err="1">
                <a:solidFill>
                  <a:srgbClr val="980616"/>
                </a:solidFill>
              </a:rPr>
              <a:t>Rukhin</a:t>
            </a:r>
            <a:r>
              <a:rPr lang="en-US" b="1" dirty="0">
                <a:solidFill>
                  <a:srgbClr val="980616"/>
                </a:solidFill>
              </a:rPr>
              <a:t>+, Tech report, 2001]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26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11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64730" y="586233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4730" y="4143092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4730" y="364754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303" y="5433785"/>
            <a:ext cx="8094161" cy="365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3992" y="2745179"/>
            <a:ext cx="8094161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1757" y="1852296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0268" y="1340844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123" y="3143056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5971" y="2370745"/>
            <a:ext cx="8102183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548" y="831660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Outline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73992" y="5035200"/>
            <a:ext cx="8094161" cy="358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971" y="4660062"/>
            <a:ext cx="8102183" cy="33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99" y="828096"/>
            <a:ext cx="8122024" cy="5318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Motivation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Effective True Random Number Generators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D-</a:t>
            </a:r>
            <a:r>
              <a:rPr lang="en-US" sz="2800" dirty="0" err="1">
                <a:solidFill>
                  <a:schemeClr val="bg1"/>
                </a:solidFill>
              </a:rPr>
              <a:t>RaNGe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DRAM Operation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Idea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Prior work on DRAM-based TRNGs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scheduling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Cell charge retention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Start-up values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991701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Results </a:t>
            </a:r>
            <a:r>
              <a:rPr lang="mr-IN" sz="4400" b="1" dirty="0"/>
              <a:t>–</a:t>
            </a:r>
            <a:r>
              <a:rPr lang="en-US" sz="4400" b="1" dirty="0"/>
              <a:t> 64-bit TRN 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69195-91BE-1A4D-B27A-7314B7E5C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164"/>
            <a:ext cx="9144000" cy="3254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8FB01D-5D2B-3A4D-B8FB-155C5FDAF253}"/>
              </a:ext>
            </a:extLst>
          </p:cNvPr>
          <p:cNvSpPr/>
          <p:nvPr/>
        </p:nvSpPr>
        <p:spPr>
          <a:xfrm>
            <a:off x="1" y="1538164"/>
            <a:ext cx="3553428" cy="2938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8A8A21-D20E-4D48-A404-B6136E03A8DB}"/>
              </a:ext>
            </a:extLst>
          </p:cNvPr>
          <p:cNvSpPr/>
          <p:nvPr/>
        </p:nvSpPr>
        <p:spPr>
          <a:xfrm>
            <a:off x="6342926" y="1538164"/>
            <a:ext cx="2789499" cy="2938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6A16B-229A-654F-9734-EBBD5110FE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339" b="14597"/>
          <a:stretch/>
        </p:blipFill>
        <p:spPr>
          <a:xfrm>
            <a:off x="2761448" y="1553154"/>
            <a:ext cx="791980" cy="2778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4F73EE-31DD-5C46-A2DE-0155C3FDC794}"/>
              </a:ext>
            </a:extLst>
          </p:cNvPr>
          <p:cNvSpPr/>
          <p:nvPr/>
        </p:nvSpPr>
        <p:spPr>
          <a:xfrm>
            <a:off x="3675089" y="3669266"/>
            <a:ext cx="402236" cy="46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4E6F36-2ABA-3247-A66B-538898474090}"/>
              </a:ext>
            </a:extLst>
          </p:cNvPr>
          <p:cNvSpPr txBox="1"/>
          <p:nvPr/>
        </p:nvSpPr>
        <p:spPr>
          <a:xfrm>
            <a:off x="100439" y="843896"/>
            <a:ext cx="8621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Latency is related to density of available RNG cells per cache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119F2-F14D-204F-9755-BA0433A4205A}"/>
              </a:ext>
            </a:extLst>
          </p:cNvPr>
          <p:cNvSpPr txBox="1"/>
          <p:nvPr/>
        </p:nvSpPr>
        <p:spPr>
          <a:xfrm>
            <a:off x="46544" y="4891275"/>
            <a:ext cx="909745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Across our devices, we analyze </a:t>
            </a:r>
            <a:r>
              <a:rPr lang="en-US" sz="2400" b="1" dirty="0">
                <a:latin typeface="Cambria" panose="02040503050406030204" pitchFamily="18" charset="0"/>
              </a:rPr>
              <a:t>availability of RNG cells</a:t>
            </a:r>
            <a:r>
              <a:rPr lang="en-US" sz="2400" dirty="0">
                <a:latin typeface="Cambria" panose="02040503050406030204" pitchFamily="18" charset="0"/>
              </a:rPr>
              <a:t> per cache line in a bank. Each point is the number of occurrences in a bank.</a:t>
            </a:r>
          </a:p>
          <a:p>
            <a:endParaRPr lang="en-US" sz="1100" dirty="0">
              <a:latin typeface="Cambria" panose="02040503050406030204" pitchFamily="18" charset="0"/>
            </a:endParaRPr>
          </a:p>
          <a:p>
            <a:r>
              <a:rPr lang="en-US" sz="2400" dirty="0">
                <a:latin typeface="Cambria" panose="02040503050406030204" pitchFamily="18" charset="0"/>
              </a:rPr>
              <a:t>We plot the distribution across many banks as box-and-whisker plot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7B33B4-5A8F-9D4F-932D-9CABBB6950D8}"/>
              </a:ext>
            </a:extLst>
          </p:cNvPr>
          <p:cNvCxnSpPr>
            <a:cxnSpLocks/>
          </p:cNvCxnSpPr>
          <p:nvPr/>
        </p:nvCxnSpPr>
        <p:spPr>
          <a:xfrm flipH="1">
            <a:off x="4815840" y="2110174"/>
            <a:ext cx="1981200" cy="297746"/>
          </a:xfrm>
          <a:prstGeom prst="straightConnector1">
            <a:avLst/>
          </a:prstGeom>
          <a:ln w="38100">
            <a:solidFill>
              <a:srgbClr val="4A76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90C5F8-5193-F04E-AB8A-188B46534F82}"/>
              </a:ext>
            </a:extLst>
          </p:cNvPr>
          <p:cNvCxnSpPr>
            <a:cxnSpLocks/>
          </p:cNvCxnSpPr>
          <p:nvPr/>
        </p:nvCxnSpPr>
        <p:spPr>
          <a:xfrm flipH="1">
            <a:off x="4815840" y="2507028"/>
            <a:ext cx="1981200" cy="8306"/>
          </a:xfrm>
          <a:prstGeom prst="straightConnector1">
            <a:avLst/>
          </a:prstGeom>
          <a:ln w="38100">
            <a:solidFill>
              <a:srgbClr val="4A76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0DA396-9651-B940-8CB1-516D3D04299E}"/>
              </a:ext>
            </a:extLst>
          </p:cNvPr>
          <p:cNvCxnSpPr>
            <a:cxnSpLocks/>
          </p:cNvCxnSpPr>
          <p:nvPr/>
        </p:nvCxnSpPr>
        <p:spPr>
          <a:xfrm flipH="1" flipV="1">
            <a:off x="4815840" y="2634845"/>
            <a:ext cx="1981200" cy="2750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2CE574C-F158-5648-A1DC-5668FDA1CDB2}"/>
              </a:ext>
            </a:extLst>
          </p:cNvPr>
          <p:cNvCxnSpPr>
            <a:cxnSpLocks/>
          </p:cNvCxnSpPr>
          <p:nvPr/>
        </p:nvCxnSpPr>
        <p:spPr>
          <a:xfrm flipH="1" flipV="1">
            <a:off x="4815840" y="2802486"/>
            <a:ext cx="1981200" cy="650195"/>
          </a:xfrm>
          <a:prstGeom prst="straightConnector1">
            <a:avLst/>
          </a:prstGeom>
          <a:ln w="38100">
            <a:solidFill>
              <a:srgbClr val="4A76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308352-2C2C-F841-B822-DE84CA92D477}"/>
              </a:ext>
            </a:extLst>
          </p:cNvPr>
          <p:cNvCxnSpPr>
            <a:cxnSpLocks/>
          </p:cNvCxnSpPr>
          <p:nvPr/>
        </p:nvCxnSpPr>
        <p:spPr>
          <a:xfrm flipH="1">
            <a:off x="4815840" y="3903272"/>
            <a:ext cx="1981200" cy="288712"/>
          </a:xfrm>
          <a:prstGeom prst="straightConnector1">
            <a:avLst/>
          </a:prstGeom>
          <a:ln w="38100">
            <a:solidFill>
              <a:srgbClr val="4A76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A0F8FD-CD7B-6D42-AEDE-1F8539F0F344}"/>
              </a:ext>
            </a:extLst>
          </p:cNvPr>
          <p:cNvCxnSpPr>
            <a:cxnSpLocks/>
          </p:cNvCxnSpPr>
          <p:nvPr/>
        </p:nvCxnSpPr>
        <p:spPr>
          <a:xfrm flipH="1">
            <a:off x="4804266" y="1659516"/>
            <a:ext cx="1992774" cy="598308"/>
          </a:xfrm>
          <a:prstGeom prst="straightConnector1">
            <a:avLst/>
          </a:prstGeom>
          <a:ln w="38100">
            <a:solidFill>
              <a:srgbClr val="4A76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516FB4E-C3B3-594F-986E-7ED016D7B198}"/>
              </a:ext>
            </a:extLst>
          </p:cNvPr>
          <p:cNvSpPr/>
          <p:nvPr/>
        </p:nvSpPr>
        <p:spPr>
          <a:xfrm>
            <a:off x="6797040" y="1410312"/>
            <a:ext cx="2011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A76BF"/>
                </a:solidFill>
                <a:latin typeface="Cambria" panose="02040503050406030204" pitchFamily="18" charset="0"/>
              </a:rPr>
              <a:t>Outlier</a:t>
            </a:r>
            <a:endParaRPr lang="en-US" b="1" dirty="0">
              <a:solidFill>
                <a:srgbClr val="4A76BF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78882E-161A-3642-974C-80BDDD9D3C89}"/>
              </a:ext>
            </a:extLst>
          </p:cNvPr>
          <p:cNvSpPr/>
          <p:nvPr/>
        </p:nvSpPr>
        <p:spPr>
          <a:xfrm>
            <a:off x="6797040" y="1856725"/>
            <a:ext cx="2011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A76BF"/>
                </a:solidFill>
                <a:latin typeface="Cambria" panose="02040503050406030204" pitchFamily="18" charset="0"/>
              </a:rPr>
              <a:t>Whisker</a:t>
            </a:r>
            <a:endParaRPr lang="en-US" b="1" dirty="0">
              <a:solidFill>
                <a:srgbClr val="4A76BF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EFFAEA-66D1-484E-B29E-98D09D9C1FCE}"/>
              </a:ext>
            </a:extLst>
          </p:cNvPr>
          <p:cNvSpPr/>
          <p:nvPr/>
        </p:nvSpPr>
        <p:spPr>
          <a:xfrm>
            <a:off x="6808613" y="2276195"/>
            <a:ext cx="22540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A76BF"/>
                </a:solidFill>
                <a:latin typeface="Cambria" panose="02040503050406030204" pitchFamily="18" charset="0"/>
              </a:rPr>
              <a:t>Q3: 75% point</a:t>
            </a:r>
            <a:endParaRPr lang="en-US" b="1" dirty="0">
              <a:solidFill>
                <a:srgbClr val="4A76B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939FA7-5DA2-EE4A-8900-E1676A2CAEEF}"/>
              </a:ext>
            </a:extLst>
          </p:cNvPr>
          <p:cNvSpPr/>
          <p:nvPr/>
        </p:nvSpPr>
        <p:spPr>
          <a:xfrm>
            <a:off x="6808613" y="2717799"/>
            <a:ext cx="22655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mbria" panose="02040503050406030204" pitchFamily="18" charset="0"/>
              </a:rPr>
              <a:t>Median: 50%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CC1374-3F1B-4A45-AF48-42FC17896EF1}"/>
              </a:ext>
            </a:extLst>
          </p:cNvPr>
          <p:cNvSpPr/>
          <p:nvPr/>
        </p:nvSpPr>
        <p:spPr>
          <a:xfrm>
            <a:off x="6797040" y="3248723"/>
            <a:ext cx="226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A76BF"/>
                </a:solidFill>
                <a:latin typeface="Cambria" panose="02040503050406030204" pitchFamily="18" charset="0"/>
              </a:rPr>
              <a:t>Q1: 25% point</a:t>
            </a:r>
            <a:endParaRPr lang="en-US" b="1" dirty="0">
              <a:solidFill>
                <a:srgbClr val="4A76BF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B02801-5B3A-9645-B7EA-2D2B237CBFE8}"/>
              </a:ext>
            </a:extLst>
          </p:cNvPr>
          <p:cNvSpPr/>
          <p:nvPr/>
        </p:nvSpPr>
        <p:spPr>
          <a:xfrm>
            <a:off x="6808614" y="3690327"/>
            <a:ext cx="2011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4A76BF"/>
                </a:solidFill>
                <a:latin typeface="Cambria" panose="02040503050406030204" pitchFamily="18" charset="0"/>
              </a:rPr>
              <a:t>Whisker</a:t>
            </a:r>
            <a:endParaRPr lang="en-US" b="1" dirty="0">
              <a:solidFill>
                <a:srgbClr val="4A76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01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Results </a:t>
            </a:r>
            <a:r>
              <a:rPr lang="mr-IN" sz="4400" b="1" dirty="0"/>
              <a:t>–</a:t>
            </a:r>
            <a:r>
              <a:rPr lang="en-US" sz="4400" b="1" dirty="0"/>
              <a:t> 64-bit TRN Latency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869195-91BE-1A4D-B27A-7314B7E5C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8164"/>
            <a:ext cx="9144000" cy="32540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103E61-8A13-584D-AFE8-6DC4BB47AAEB}"/>
              </a:ext>
            </a:extLst>
          </p:cNvPr>
          <p:cNvSpPr txBox="1"/>
          <p:nvPr/>
        </p:nvSpPr>
        <p:spPr>
          <a:xfrm>
            <a:off x="100439" y="843896"/>
            <a:ext cx="8621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Latency is related to density of available RNG cells per cache 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96731-5BC7-DB42-8FC0-28760647A942}"/>
              </a:ext>
            </a:extLst>
          </p:cNvPr>
          <p:cNvSpPr txBox="1"/>
          <p:nvPr/>
        </p:nvSpPr>
        <p:spPr>
          <a:xfrm>
            <a:off x="46544" y="4845555"/>
            <a:ext cx="9097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Maximum latency</a:t>
            </a:r>
            <a:r>
              <a:rPr lang="en-US" sz="2400" dirty="0">
                <a:latin typeface="Cambria" panose="02040503050406030204" pitchFamily="18" charset="0"/>
              </a:rPr>
              <a:t>: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960 ns</a:t>
            </a:r>
            <a:r>
              <a:rPr lang="en-US" sz="2400" dirty="0">
                <a:latin typeface="Cambria" panose="02040503050406030204" pitchFamily="18" charset="0"/>
              </a:rPr>
              <a:t>  </a:t>
            </a:r>
          </a:p>
          <a:p>
            <a:r>
              <a:rPr lang="en-US" sz="2400" dirty="0">
                <a:latin typeface="Cambria" panose="02040503050406030204" pitchFamily="18" charset="0"/>
              </a:rPr>
              <a:t>         assuming 1</a:t>
            </a:r>
            <a:r>
              <a:rPr lang="ko-KR" altLang="en-US" sz="2400" dirty="0">
                <a:latin typeface="Cambria" panose="02040503050406030204" pitchFamily="18" charset="0"/>
              </a:rPr>
              <a:t> </a:t>
            </a:r>
            <a:r>
              <a:rPr lang="en-US" altLang="ko-KR" sz="2400" dirty="0">
                <a:latin typeface="Cambria" panose="02040503050406030204" pitchFamily="18" charset="0"/>
              </a:rPr>
              <a:t>RNG cell / cache line from </a:t>
            </a:r>
            <a:r>
              <a:rPr lang="en-US" altLang="ko-KR" sz="2400" b="1" dirty="0">
                <a:solidFill>
                  <a:schemeClr val="accent5"/>
                </a:solidFill>
                <a:latin typeface="Cambria" panose="02040503050406030204" pitchFamily="18" charset="0"/>
              </a:rPr>
              <a:t>a single bank</a:t>
            </a:r>
          </a:p>
          <a:p>
            <a:r>
              <a:rPr lang="en-US" sz="2400" b="1" dirty="0">
                <a:latin typeface="Cambria" panose="02040503050406030204" pitchFamily="18" charset="0"/>
              </a:rPr>
              <a:t>Minimum empirical latency</a:t>
            </a:r>
            <a:r>
              <a:rPr lang="en-US" sz="2400" dirty="0">
                <a:latin typeface="Cambria" panose="02040503050406030204" pitchFamily="18" charset="0"/>
              </a:rPr>
              <a:t>: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</a:rPr>
              <a:t>100 ns</a:t>
            </a:r>
          </a:p>
          <a:p>
            <a:r>
              <a:rPr lang="en-US" sz="2400" dirty="0">
                <a:latin typeface="Cambria" panose="02040503050406030204" pitchFamily="18" charset="0"/>
              </a:rPr>
              <a:t>         assuming 4 RNG cell / cache line in </a:t>
            </a:r>
            <a:r>
              <a:rPr lang="en-US" sz="2400" b="1" dirty="0">
                <a:solidFill>
                  <a:schemeClr val="accent5"/>
                </a:solidFill>
                <a:latin typeface="Cambria" panose="02040503050406030204" pitchFamily="18" charset="0"/>
              </a:rPr>
              <a:t>all 32 banks in</a:t>
            </a:r>
            <a:r>
              <a:rPr lang="en-US" sz="2400" dirty="0">
                <a:solidFill>
                  <a:schemeClr val="accent5"/>
                </a:solidFill>
                <a:latin typeface="Cambria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5"/>
                </a:solidFill>
                <a:latin typeface="Cambria" panose="02040503050406030204" pitchFamily="18" charset="0"/>
              </a:rPr>
              <a:t>4-channels</a:t>
            </a:r>
          </a:p>
        </p:txBody>
      </p:sp>
    </p:spTree>
    <p:extLst>
      <p:ext uri="{BB962C8B-B14F-4D97-AF65-F5344CB8AC3E}">
        <p14:creationId xmlns:p14="http://schemas.microsoft.com/office/powerpoint/2010/main" val="129970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Results </a:t>
            </a:r>
            <a:r>
              <a:rPr lang="mr-IN" sz="4000" b="1" dirty="0"/>
              <a:t>–</a:t>
            </a:r>
            <a:r>
              <a:rPr lang="en-US" sz="4000" b="1" dirty="0"/>
              <a:t> Single Channel Throughput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69DCA8-38B5-EE41-ACB3-13CD9DBEF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" y="813916"/>
            <a:ext cx="8986838" cy="3242803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5D0211-266D-0844-9D48-BF237B11A56B}"/>
              </a:ext>
            </a:extLst>
          </p:cNvPr>
          <p:cNvSpPr/>
          <p:nvPr/>
        </p:nvSpPr>
        <p:spPr>
          <a:xfrm>
            <a:off x="0" y="813916"/>
            <a:ext cx="3503054" cy="2972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B91591-44F4-2C45-8B83-176C7FB12F63}"/>
              </a:ext>
            </a:extLst>
          </p:cNvPr>
          <p:cNvSpPr/>
          <p:nvPr/>
        </p:nvSpPr>
        <p:spPr>
          <a:xfrm>
            <a:off x="6282743" y="813916"/>
            <a:ext cx="2856077" cy="2972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EA426E0-46C7-8B4C-A7CD-4BA9A8FFF2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367"/>
          <a:stretch/>
        </p:blipFill>
        <p:spPr>
          <a:xfrm>
            <a:off x="2817045" y="813915"/>
            <a:ext cx="686009" cy="32428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10663F-B318-9D4F-8430-259B6A9E4F65}"/>
                  </a:ext>
                </a:extLst>
              </p:cNvPr>
              <p:cNvSpPr txBox="1"/>
              <p:nvPr/>
            </p:nvSpPr>
            <p:spPr>
              <a:xfrm>
                <a:off x="75991" y="4196746"/>
                <a:ext cx="8986837" cy="203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" panose="02040503050406030204" pitchFamily="18" charset="0"/>
                  </a:rPr>
                  <a:t>We determine </a:t>
                </a:r>
                <a:r>
                  <a:rPr lang="en-US" sz="2400" b="1" dirty="0">
                    <a:solidFill>
                      <a:schemeClr val="accent5"/>
                    </a:solidFill>
                    <a:latin typeface="Cambria" panose="02040503050406030204" pitchFamily="18" charset="0"/>
                  </a:rPr>
                  <a:t>throughput</a:t>
                </a:r>
                <a:r>
                  <a:rPr lang="en-US" sz="2400" dirty="0">
                    <a:latin typeface="Cambria" panose="02040503050406030204" pitchFamily="18" charset="0"/>
                  </a:rPr>
                  <a:t> using the RNG cell densities found</a:t>
                </a:r>
              </a:p>
              <a:p>
                <a:endParaRPr lang="en-US" sz="1000" dirty="0">
                  <a:latin typeface="Cambria" panose="02040503050406030204" pitchFamily="18" charset="0"/>
                </a:endParaRPr>
              </a:p>
              <a:p>
                <a:r>
                  <a:rPr lang="en-US" sz="2400" dirty="0">
                    <a:latin typeface="Cambria" panose="02040503050406030204" pitchFamily="18" charset="0"/>
                  </a:rPr>
                  <a:t>For each bank utilized (x-axis), select the two cache lines containing the </a:t>
                </a:r>
                <a:r>
                  <a:rPr lang="en-US" sz="2400" b="1" dirty="0">
                    <a:latin typeface="Cambria" panose="02040503050406030204" pitchFamily="18" charset="0"/>
                  </a:rPr>
                  <a:t>most</a:t>
                </a:r>
                <a:r>
                  <a:rPr lang="en-US" sz="2400" dirty="0">
                    <a:latin typeface="Cambria" panose="02040503050406030204" pitchFamily="18" charset="0"/>
                  </a:rPr>
                  <a:t> number of RNG cells</a:t>
                </a:r>
              </a:p>
              <a:p>
                <a:endParaRPr lang="en-US" sz="1000" dirty="0">
                  <a:latin typeface="Cambria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𝑇h𝑟𝑜𝑢𝑔h𝑝𝑢𝑡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𝐴𝑐𝑐𝑒𝑠𝑠𝑒𝑠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𝑆𝑒𝑐𝑜𝑛𝑑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𝑠𝑒𝑙𝑒𝑐𝑡𝑒𝑑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𝑐𝑎𝑐h𝑒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𝑙𝑖𝑛𝑒𝑠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𝑅𝑁𝐺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𝐶𝑒𝑙𝑙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𝐷𝑒𝑛𝑠𝑖𝑡𝑦𝑖</m:t>
                        </m:r>
                      </m:e>
                    </m:nary>
                  </m:oMath>
                </a14:m>
                <a:r>
                  <a:rPr lang="en-US" sz="2400" dirty="0">
                    <a:latin typeface="Cambria" panose="020405030504060302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10663F-B318-9D4F-8430-259B6A9E4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1" y="4196746"/>
                <a:ext cx="8986837" cy="2034852"/>
              </a:xfrm>
              <a:prstGeom prst="rect">
                <a:avLst/>
              </a:prstGeom>
              <a:blipFill>
                <a:blip r:embed="rId4"/>
                <a:stretch>
                  <a:fillRect l="-846" t="-1852" r="-1410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E8CB7092-1754-0D43-92FB-D4F377EE47D3}"/>
              </a:ext>
            </a:extLst>
          </p:cNvPr>
          <p:cNvSpPr/>
          <p:nvPr/>
        </p:nvSpPr>
        <p:spPr>
          <a:xfrm>
            <a:off x="3692013" y="1154260"/>
            <a:ext cx="629264" cy="571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5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Results </a:t>
            </a:r>
            <a:r>
              <a:rPr lang="mr-IN" sz="4000" b="1" dirty="0"/>
              <a:t>–</a:t>
            </a:r>
            <a:r>
              <a:rPr lang="en-US" sz="4000" b="1" dirty="0"/>
              <a:t> Single Channel Throughput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69DCA8-38B5-EE41-ACB3-13CD9DBEF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" y="813916"/>
            <a:ext cx="8986838" cy="32428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DA7C0E-687C-9645-9B63-D80F2D6C4EC2}"/>
              </a:ext>
            </a:extLst>
          </p:cNvPr>
          <p:cNvSpPr txBox="1"/>
          <p:nvPr/>
        </p:nvSpPr>
        <p:spPr>
          <a:xfrm>
            <a:off x="206478" y="4142445"/>
            <a:ext cx="88563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Since there are only between 1 and 4 RNG cells per cache line, there are a limited number of possible throughputs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At least </a:t>
            </a:r>
            <a:r>
              <a:rPr lang="en-US" sz="2400" b="1" dirty="0">
                <a:solidFill>
                  <a:schemeClr val="accent5"/>
                </a:solidFill>
                <a:latin typeface="Cambria" panose="02040503050406030204" pitchFamily="18" charset="0"/>
              </a:rPr>
              <a:t>40 Mb/s </a:t>
            </a:r>
            <a:r>
              <a:rPr lang="en-US" sz="2400" dirty="0">
                <a:latin typeface="Cambria" panose="02040503050406030204" pitchFamily="18" charset="0"/>
              </a:rPr>
              <a:t>when using all </a:t>
            </a:r>
            <a:r>
              <a:rPr lang="en-US" sz="2400" b="1" dirty="0">
                <a:latin typeface="Cambria" panose="02040503050406030204" pitchFamily="18" charset="0"/>
              </a:rPr>
              <a:t>8 banks </a:t>
            </a:r>
            <a:r>
              <a:rPr lang="en-US" sz="2400" dirty="0">
                <a:latin typeface="Cambria" panose="02040503050406030204" pitchFamily="18" charset="0"/>
              </a:rPr>
              <a:t>in a single channel</a:t>
            </a:r>
            <a:endParaRPr lang="en-US" sz="2400" b="1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Maximum throughput for </a:t>
            </a:r>
            <a:r>
              <a:rPr lang="en-US" sz="2400" b="1" dirty="0">
                <a:solidFill>
                  <a:schemeClr val="accent5"/>
                </a:solidFill>
                <a:latin typeface="Cambria" panose="02040503050406030204" pitchFamily="18" charset="0"/>
              </a:rPr>
              <a:t>A/B/C: 179.4/179.4/134.5 Mb/s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</a:rPr>
              <a:t>4-channel max (</a:t>
            </a:r>
            <a:r>
              <a:rPr lang="en-US" sz="2400" dirty="0" err="1">
                <a:latin typeface="Cambria" panose="02040503050406030204" pitchFamily="18" charset="0"/>
              </a:rPr>
              <a:t>avg</a:t>
            </a:r>
            <a:r>
              <a:rPr lang="en-US" sz="2400" dirty="0">
                <a:latin typeface="Cambria" panose="02040503050406030204" pitchFamily="18" charset="0"/>
              </a:rPr>
              <a:t>) throughput: </a:t>
            </a:r>
            <a:r>
              <a:rPr lang="en-US" sz="2400" b="1" dirty="0">
                <a:solidFill>
                  <a:schemeClr val="accent5"/>
                </a:solidFill>
                <a:latin typeface="Cambria" panose="02040503050406030204" pitchFamily="18" charset="0"/>
              </a:rPr>
              <a:t>717.4 Mb/s (435.7 Mb/s)  </a:t>
            </a:r>
          </a:p>
          <a:p>
            <a:endParaRPr lang="en-US" sz="2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11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5746250"/>
          </a:xfrm>
        </p:spPr>
        <p:txBody>
          <a:bodyPr/>
          <a:lstStyle/>
          <a:p>
            <a:r>
              <a:rPr lang="en-US" sz="4000" b="1" dirty="0"/>
              <a:t>System Interference</a:t>
            </a:r>
          </a:p>
          <a:p>
            <a:pPr lvl="1"/>
            <a:r>
              <a:rPr lang="en-US" sz="2300" b="1" dirty="0"/>
              <a:t>Capacity overhead: </a:t>
            </a:r>
            <a:r>
              <a:rPr lang="en-US" sz="2300" dirty="0"/>
              <a:t>6 DRAM rows per DRAM bank (</a:t>
            </a:r>
            <a:r>
              <a:rPr lang="en-US" sz="2300" b="1" dirty="0">
                <a:solidFill>
                  <a:schemeClr val="accent5"/>
                </a:solidFill>
              </a:rPr>
              <a:t>~0.018%</a:t>
            </a:r>
            <a:r>
              <a:rPr lang="en-US" sz="2300" dirty="0"/>
              <a:t>)</a:t>
            </a:r>
          </a:p>
          <a:p>
            <a:pPr lvl="1"/>
            <a:endParaRPr lang="en-US" sz="500" dirty="0"/>
          </a:p>
          <a:p>
            <a:pPr lvl="1"/>
            <a:r>
              <a:rPr lang="en-US" sz="2300" dirty="0"/>
              <a:t>D-</a:t>
            </a:r>
            <a:r>
              <a:rPr lang="en-US" sz="2300" dirty="0" err="1"/>
              <a:t>RaNGe</a:t>
            </a:r>
            <a:r>
              <a:rPr lang="en-US" sz="2300" dirty="0"/>
              <a:t> is flexible and can adjust its level of interference </a:t>
            </a:r>
          </a:p>
          <a:p>
            <a:pPr lvl="1"/>
            <a:endParaRPr lang="en-US" sz="500" dirty="0"/>
          </a:p>
          <a:p>
            <a:pPr lvl="1"/>
            <a:r>
              <a:rPr lang="en-US" sz="2300" dirty="0"/>
              <a:t>D-</a:t>
            </a:r>
            <a:r>
              <a:rPr lang="en-US" sz="2300" dirty="0" err="1"/>
              <a:t>RaNGe</a:t>
            </a:r>
            <a:r>
              <a:rPr lang="en-US" sz="2300" dirty="0"/>
              <a:t> throughput with SPEC CPU2006 workloads in the </a:t>
            </a:r>
            <a:r>
              <a:rPr lang="en-US" sz="2300" b="1" dirty="0">
                <a:solidFill>
                  <a:srgbClr val="980616"/>
                </a:solidFill>
              </a:rPr>
              <a:t>pessimistic</a:t>
            </a:r>
            <a:r>
              <a:rPr lang="en-US" sz="2300" dirty="0"/>
              <a:t> case where D-</a:t>
            </a:r>
            <a:r>
              <a:rPr lang="en-US" sz="2300" dirty="0" err="1"/>
              <a:t>RaNGe</a:t>
            </a:r>
            <a:r>
              <a:rPr lang="en-US" sz="2300" dirty="0"/>
              <a:t> only issues accesses to a DRAM bank when it is idle (no interference)</a:t>
            </a:r>
          </a:p>
          <a:p>
            <a:pPr lvl="2"/>
            <a:r>
              <a:rPr lang="en-US" dirty="0"/>
              <a:t>Average throughput of </a:t>
            </a:r>
            <a:r>
              <a:rPr lang="en-US" b="1" dirty="0">
                <a:solidFill>
                  <a:schemeClr val="accent5"/>
                </a:solidFill>
              </a:rPr>
              <a:t>83.1 Mb/s </a:t>
            </a:r>
            <a:endParaRPr lang="en-US" sz="2300" b="1" dirty="0">
              <a:solidFill>
                <a:schemeClr val="accent5"/>
              </a:solidFill>
            </a:endParaRPr>
          </a:p>
          <a:p>
            <a:r>
              <a:rPr lang="en-US" sz="4000" b="1" dirty="0"/>
              <a:t>Energy Consumption</a:t>
            </a:r>
          </a:p>
          <a:p>
            <a:pPr lvl="1"/>
            <a:r>
              <a:rPr lang="en-US" sz="2300" b="1" dirty="0">
                <a:solidFill>
                  <a:schemeClr val="accent5"/>
                </a:solidFill>
              </a:rPr>
              <a:t>4.4 </a:t>
            </a:r>
            <a:r>
              <a:rPr lang="en-US" sz="2300" b="1" dirty="0" err="1">
                <a:solidFill>
                  <a:schemeClr val="accent5"/>
                </a:solidFill>
              </a:rPr>
              <a:t>nJ</a:t>
            </a:r>
            <a:r>
              <a:rPr lang="en-US" sz="2300" b="1" dirty="0">
                <a:solidFill>
                  <a:schemeClr val="accent5"/>
                </a:solidFill>
              </a:rPr>
              <a:t>/bit</a:t>
            </a:r>
          </a:p>
          <a:p>
            <a:pPr lvl="1"/>
            <a:endParaRPr lang="en-US" sz="500" b="1" dirty="0">
              <a:solidFill>
                <a:schemeClr val="accent5"/>
              </a:solidFill>
            </a:endParaRPr>
          </a:p>
          <a:p>
            <a:pPr lvl="1"/>
            <a:r>
              <a:rPr lang="en-US" sz="2300" b="1" dirty="0"/>
              <a:t>Determined by </a:t>
            </a:r>
            <a:r>
              <a:rPr lang="en-US" sz="2300" b="1" dirty="0" err="1"/>
              <a:t>Ramulator</a:t>
            </a:r>
            <a:r>
              <a:rPr lang="en-US" sz="2300" b="1" dirty="0"/>
              <a:t> + </a:t>
            </a:r>
            <a:r>
              <a:rPr lang="en-US" sz="2300" b="1" dirty="0" err="1"/>
              <a:t>DRAMPower</a:t>
            </a:r>
            <a:endParaRPr lang="en-US" sz="2300" b="1" dirty="0"/>
          </a:p>
          <a:p>
            <a:pPr lvl="2"/>
            <a:r>
              <a:rPr lang="en-US" sz="2100" dirty="0">
                <a:hlinkClick r:id="rId3"/>
              </a:rPr>
              <a:t>https://github.com/CMU-SAFARI/ramulator</a:t>
            </a:r>
            <a:r>
              <a:rPr lang="en-US" sz="2100" b="1" dirty="0">
                <a:solidFill>
                  <a:srgbClr val="7030A0"/>
                </a:solidFill>
              </a:rPr>
              <a:t> </a:t>
            </a:r>
          </a:p>
          <a:p>
            <a:pPr lvl="2"/>
            <a:r>
              <a:rPr lang="en-US" sz="2100" dirty="0">
                <a:solidFill>
                  <a:srgbClr val="C00000"/>
                </a:solidFill>
                <a:hlinkClick r:id="rId4"/>
              </a:rPr>
              <a:t>http://www.es.ele.tue.nl/drampower/</a:t>
            </a:r>
            <a:endParaRPr lang="en-US" sz="2100" dirty="0">
              <a:solidFill>
                <a:srgbClr val="C00000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5D4C42-EFA9-684D-BC12-15B24208FFC5}"/>
              </a:ext>
            </a:extLst>
          </p:cNvPr>
          <p:cNvSpPr txBox="1">
            <a:spLocks/>
          </p:cNvSpPr>
          <p:nvPr/>
        </p:nvSpPr>
        <p:spPr>
          <a:xfrm>
            <a:off x="75991" y="4813734"/>
            <a:ext cx="8987622" cy="14787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194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Other Results in the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14" y="911224"/>
            <a:ext cx="9068009" cy="5318753"/>
          </a:xfrm>
        </p:spPr>
        <p:txBody>
          <a:bodyPr/>
          <a:lstStyle/>
          <a:p>
            <a:r>
              <a:rPr lang="en-US" sz="2900" b="1" dirty="0"/>
              <a:t>LPDDR4 DRAM Activation Failure Characterization</a:t>
            </a:r>
          </a:p>
          <a:p>
            <a:pPr lvl="1"/>
            <a:r>
              <a:rPr lang="en-US" sz="2400" dirty="0"/>
              <a:t>Spatial distribution, data pattern dependence, temperature effects, variation over time </a:t>
            </a:r>
          </a:p>
          <a:p>
            <a:pPr lvl="1"/>
            <a:endParaRPr lang="en-US" sz="1000" dirty="0"/>
          </a:p>
          <a:p>
            <a:r>
              <a:rPr lang="en-US" sz="2900" b="1" dirty="0"/>
              <a:t>A </a:t>
            </a:r>
            <a:r>
              <a:rPr lang="en-US" sz="2900" b="1" dirty="0">
                <a:solidFill>
                  <a:schemeClr val="accent6">
                    <a:lumMod val="75000"/>
                  </a:schemeClr>
                </a:solidFill>
              </a:rPr>
              <a:t>detailed </a:t>
            </a:r>
            <a:r>
              <a:rPr lang="en-US" sz="2900" b="1" dirty="0"/>
              <a:t>analysis on:</a:t>
            </a:r>
          </a:p>
          <a:p>
            <a:pPr lvl="1"/>
            <a:r>
              <a:rPr lang="en-US" sz="2400" dirty="0"/>
              <a:t>Devices of </a:t>
            </a:r>
            <a:r>
              <a:rPr lang="en-US" sz="2400" b="1" dirty="0">
                <a:solidFill>
                  <a:schemeClr val="accent5"/>
                </a:solidFill>
              </a:rPr>
              <a:t>the three major DRAM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b="1" dirty="0">
                <a:solidFill>
                  <a:schemeClr val="accent5"/>
                </a:solidFill>
              </a:rPr>
              <a:t>manufacturers</a:t>
            </a:r>
          </a:p>
          <a:p>
            <a:pPr lvl="1"/>
            <a:r>
              <a:rPr lang="en-US" sz="2400" dirty="0"/>
              <a:t>D-</a:t>
            </a:r>
            <a:r>
              <a:rPr lang="en-US" sz="2400" dirty="0" err="1"/>
              <a:t>RaNGe</a:t>
            </a:r>
            <a:r>
              <a:rPr lang="en-US" sz="2400" dirty="0"/>
              <a:t> energy consumption, 64-bit latency, throughput</a:t>
            </a:r>
          </a:p>
          <a:p>
            <a:pPr lvl="1"/>
            <a:endParaRPr lang="en-US" sz="1000" dirty="0"/>
          </a:p>
          <a:p>
            <a:r>
              <a:rPr lang="en-US" sz="2900" b="1" dirty="0"/>
              <a:t>Further discussion on:</a:t>
            </a:r>
          </a:p>
          <a:p>
            <a:pPr lvl="1"/>
            <a:r>
              <a:rPr lang="en-US" sz="2400" dirty="0"/>
              <a:t>Algorithm for D-</a:t>
            </a:r>
            <a:r>
              <a:rPr lang="en-US" sz="2400" dirty="0" err="1"/>
              <a:t>RaNGe</a:t>
            </a:r>
            <a:r>
              <a:rPr lang="en-US" sz="2400" dirty="0"/>
              <a:t> to effectively generate random values</a:t>
            </a:r>
          </a:p>
          <a:p>
            <a:pPr lvl="1"/>
            <a:r>
              <a:rPr lang="en-US" sz="2400" b="1" dirty="0">
                <a:solidFill>
                  <a:schemeClr val="accent5"/>
                </a:solidFill>
              </a:rPr>
              <a:t>Design considerations </a:t>
            </a:r>
            <a:r>
              <a:rPr lang="en-US" sz="2400" dirty="0"/>
              <a:t>for D-</a:t>
            </a:r>
            <a:r>
              <a:rPr lang="en-US" sz="2400" dirty="0" err="1"/>
              <a:t>RaNGe</a:t>
            </a:r>
            <a:endParaRPr lang="en-US" sz="2400" dirty="0"/>
          </a:p>
          <a:p>
            <a:pPr lvl="1"/>
            <a:r>
              <a:rPr lang="en-US" sz="2400" dirty="0"/>
              <a:t>D-</a:t>
            </a:r>
            <a:r>
              <a:rPr lang="en-US" sz="2400" dirty="0" err="1"/>
              <a:t>RaNGe</a:t>
            </a:r>
            <a:r>
              <a:rPr lang="en-US" sz="2400" dirty="0"/>
              <a:t> overhead analysis</a:t>
            </a:r>
          </a:p>
          <a:p>
            <a:pPr lvl="1"/>
            <a:r>
              <a:rPr lang="en-US" sz="2400" dirty="0"/>
              <a:t>Analysis of NIST statistical test suite results</a:t>
            </a:r>
          </a:p>
          <a:p>
            <a:pPr lvl="1"/>
            <a:r>
              <a:rPr lang="en-US" sz="2400" dirty="0"/>
              <a:t>Detailed comparison against prior work 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616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64730" y="586233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4730" y="4143092"/>
            <a:ext cx="8805213" cy="455930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4730" y="364754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303" y="5433785"/>
            <a:ext cx="8094161" cy="365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3992" y="2745179"/>
            <a:ext cx="8094161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1757" y="1852296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0268" y="1340844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123" y="3143056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5971" y="2370745"/>
            <a:ext cx="8102183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548" y="831660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Outline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73992" y="5035200"/>
            <a:ext cx="8094161" cy="358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971" y="4660062"/>
            <a:ext cx="8102183" cy="336017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99" y="828096"/>
            <a:ext cx="8122024" cy="5318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Motivation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Effective True Random Number Generators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D-</a:t>
            </a:r>
            <a:r>
              <a:rPr lang="en-US" sz="2800" dirty="0" err="1">
                <a:solidFill>
                  <a:schemeClr val="bg1"/>
                </a:solidFill>
              </a:rPr>
              <a:t>RaNGe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DRAM Operation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Idea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Prior work on DRAM-based TRNGs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scheduling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Cell charge retention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Start-up values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17810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788D-7340-4E40-BF55-30B63DF8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Prior Work: Command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13BF-FEDE-2245-9507-39E6A60F3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0" y="1180159"/>
            <a:ext cx="9068009" cy="5318753"/>
          </a:xfrm>
        </p:spPr>
        <p:txBody>
          <a:bodyPr/>
          <a:lstStyle/>
          <a:p>
            <a:r>
              <a:rPr lang="en-US" sz="2600" b="1" dirty="0">
                <a:solidFill>
                  <a:srgbClr val="4A76BF"/>
                </a:solidFill>
              </a:rPr>
              <a:t>Randomness source</a:t>
            </a:r>
            <a:r>
              <a:rPr lang="en-US" sz="2600" b="1" dirty="0"/>
              <a:t>: </a:t>
            </a:r>
            <a:r>
              <a:rPr lang="en-US" sz="2600" dirty="0"/>
              <a:t>time it takes to run a code segment of many DRAM accesses </a:t>
            </a:r>
          </a:p>
          <a:p>
            <a:pPr lvl="1"/>
            <a:r>
              <a:rPr lang="en-US" sz="2400" dirty="0"/>
              <a:t>Since time to access DRAM is </a:t>
            </a:r>
            <a:r>
              <a:rPr lang="en-US" sz="2400" b="1" dirty="0"/>
              <a:t>unpredictable</a:t>
            </a:r>
            <a:r>
              <a:rPr lang="en-US" sz="2400" dirty="0"/>
              <a:t> due to memory conflicts, refresh operations, calibration, etc. </a:t>
            </a:r>
          </a:p>
          <a:p>
            <a:pPr lvl="1"/>
            <a:r>
              <a:rPr lang="en-US" sz="2400" dirty="0"/>
              <a:t>Lower bits of the cycle timer used as random values</a:t>
            </a:r>
          </a:p>
          <a:p>
            <a:pPr lvl="1"/>
            <a:endParaRPr lang="en-US" sz="600" dirty="0"/>
          </a:p>
          <a:p>
            <a:r>
              <a:rPr lang="en-US" sz="2600" dirty="0"/>
              <a:t>Can produce random numbers at </a:t>
            </a:r>
            <a:r>
              <a:rPr lang="en-US" sz="2600" b="1" dirty="0">
                <a:solidFill>
                  <a:srgbClr val="980616"/>
                </a:solidFill>
              </a:rPr>
              <a:t>3.4 Mb/s</a:t>
            </a:r>
            <a:r>
              <a:rPr lang="en-US" sz="26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sz="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600" b="1" dirty="0">
                <a:solidFill>
                  <a:schemeClr val="accent6">
                    <a:lumMod val="75000"/>
                  </a:schemeClr>
                </a:solidFill>
              </a:rPr>
              <a:t>D-</a:t>
            </a:r>
            <a:r>
              <a:rPr lang="en-US" sz="2600" b="1" dirty="0" err="1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sz="2600" dirty="0"/>
              <a:t> can produce TRNs at </a:t>
            </a:r>
            <a:r>
              <a:rPr lang="en-US" sz="2600" b="1" dirty="0">
                <a:solidFill>
                  <a:schemeClr val="accent5"/>
                </a:solidFill>
              </a:rPr>
              <a:t>&gt;700Mb/s (211x higher)</a:t>
            </a:r>
          </a:p>
          <a:p>
            <a:endParaRPr lang="en-US" sz="600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2600" b="1" dirty="0">
                <a:solidFill>
                  <a:srgbClr val="9A020E"/>
                </a:solidFill>
              </a:rPr>
              <a:t>Downsides of DRAM Command Scheduling based TRNGs</a:t>
            </a:r>
          </a:p>
          <a:p>
            <a:pPr marL="687388" lvl="1" indent="-317500"/>
            <a:r>
              <a:rPr lang="en-US" sz="2400" dirty="0"/>
              <a:t>Randomness source is </a:t>
            </a:r>
            <a:r>
              <a:rPr lang="en-US" sz="2400" b="1" dirty="0">
                <a:solidFill>
                  <a:srgbClr val="9A020E"/>
                </a:solidFill>
              </a:rPr>
              <a:t>not</a:t>
            </a:r>
            <a:r>
              <a:rPr lang="en-US" sz="2400" dirty="0">
                <a:solidFill>
                  <a:srgbClr val="9A020E"/>
                </a:solidFill>
              </a:rPr>
              <a:t> </a:t>
            </a:r>
            <a:r>
              <a:rPr lang="en-US" sz="2400" b="1" dirty="0">
                <a:solidFill>
                  <a:srgbClr val="9A020E"/>
                </a:solidFill>
              </a:rPr>
              <a:t>truly random</a:t>
            </a:r>
            <a:r>
              <a:rPr lang="en-US" sz="2400" dirty="0">
                <a:solidFill>
                  <a:srgbClr val="9A020E"/>
                </a:solidFill>
              </a:rPr>
              <a:t>: </a:t>
            </a:r>
            <a:r>
              <a:rPr lang="en-US" sz="2400" dirty="0"/>
              <a:t>depends on memory controller implementation and concurrently running applications</a:t>
            </a:r>
          </a:p>
          <a:p>
            <a:pPr marL="687388" lvl="1" indent="-317500"/>
            <a:r>
              <a:rPr lang="en-US" sz="2400" dirty="0"/>
              <a:t>Much lower TRN throughput than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D-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4A76BF"/>
                </a:solidFill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18371-8532-A047-85D0-11A769351779}"/>
              </a:ext>
            </a:extLst>
          </p:cNvPr>
          <p:cNvSpPr txBox="1"/>
          <p:nvPr/>
        </p:nvSpPr>
        <p:spPr>
          <a:xfrm flipH="1">
            <a:off x="6715461" y="655449"/>
            <a:ext cx="321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80616"/>
                </a:solidFill>
              </a:rPr>
              <a:t>[</a:t>
            </a:r>
            <a:r>
              <a:rPr lang="en-US" sz="2400" b="1" dirty="0" err="1">
                <a:solidFill>
                  <a:srgbClr val="980616"/>
                </a:solidFill>
              </a:rPr>
              <a:t>Pyo</a:t>
            </a:r>
            <a:r>
              <a:rPr lang="en-US" sz="2400" b="1" dirty="0">
                <a:solidFill>
                  <a:srgbClr val="980616"/>
                </a:solidFill>
              </a:rPr>
              <a:t>+, IET, 2009]</a:t>
            </a:r>
          </a:p>
        </p:txBody>
      </p:sp>
    </p:spTree>
    <p:extLst>
      <p:ext uri="{BB962C8B-B14F-4D97-AF65-F5344CB8AC3E}">
        <p14:creationId xmlns:p14="http://schemas.microsoft.com/office/powerpoint/2010/main" val="137431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64730" y="586233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4730" y="4143092"/>
            <a:ext cx="8805213" cy="455930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4730" y="364754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303" y="5433785"/>
            <a:ext cx="8094161" cy="365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3992" y="2745179"/>
            <a:ext cx="8094161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1757" y="1852296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0268" y="1340844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123" y="3143056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5971" y="2370745"/>
            <a:ext cx="8102183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548" y="831660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Outline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73992" y="5035200"/>
            <a:ext cx="8094161" cy="358759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971" y="4660062"/>
            <a:ext cx="8102183" cy="33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99" y="828096"/>
            <a:ext cx="8122024" cy="5318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Motivation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Effective True Random Number Generators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D-</a:t>
            </a:r>
            <a:r>
              <a:rPr lang="en-US" sz="2800" dirty="0" err="1">
                <a:solidFill>
                  <a:schemeClr val="bg1"/>
                </a:solidFill>
              </a:rPr>
              <a:t>RaNGe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DRAM Operation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Idea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Prior work on DRAM-based TRNGs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scheduling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Cell charge retention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Start-up values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989363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Cell Leakage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911225"/>
            <a:ext cx="8987622" cy="618318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dirty="0"/>
              <a:t>DRAM encodes information in </a:t>
            </a:r>
            <a:r>
              <a:rPr lang="en-US" sz="3200" b="1" dirty="0">
                <a:solidFill>
                  <a:srgbClr val="C00000"/>
                </a:solidFill>
              </a:rPr>
              <a:t>leaky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capacitors</a:t>
            </a:r>
          </a:p>
        </p:txBody>
      </p:sp>
      <p:grpSp>
        <p:nvGrpSpPr>
          <p:cNvPr id="88" name="Group 87"/>
          <p:cNvGrpSpPr/>
          <p:nvPr/>
        </p:nvGrpSpPr>
        <p:grpSpPr>
          <a:xfrm>
            <a:off x="2557570" y="1812402"/>
            <a:ext cx="3342898" cy="3111480"/>
            <a:chOff x="2557570" y="1812402"/>
            <a:chExt cx="3342898" cy="3111480"/>
          </a:xfrm>
        </p:grpSpPr>
        <p:sp>
          <p:nvSpPr>
            <p:cNvPr id="33" name="Rectangle 32"/>
            <p:cNvSpPr/>
            <p:nvPr/>
          </p:nvSpPr>
          <p:spPr>
            <a:xfrm>
              <a:off x="2557570" y="1874038"/>
              <a:ext cx="1197124" cy="371342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wordline</a:t>
              </a:r>
              <a:endParaRPr lang="en-US" sz="20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2557570" y="2195147"/>
              <a:ext cx="3342898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 rot="5400000">
              <a:off x="2517108" y="3820123"/>
              <a:ext cx="1487561" cy="40645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capacitor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921424" y="2394239"/>
              <a:ext cx="1470874" cy="42635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921424" y="2564962"/>
              <a:ext cx="1452774" cy="48992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transistor</a:t>
              </a:r>
            </a:p>
          </p:txBody>
        </p:sp>
        <p:sp>
          <p:nvSpPr>
            <p:cNvPr id="34" name="Rectangle 33"/>
            <p:cNvSpPr/>
            <p:nvPr/>
          </p:nvSpPr>
          <p:spPr>
            <a:xfrm rot="5400000">
              <a:off x="5126323" y="4171648"/>
              <a:ext cx="1098348" cy="406119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bitline</a:t>
              </a:r>
              <a:endParaRPr lang="en-US" sz="20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5482013" y="1812402"/>
              <a:ext cx="0" cy="3030318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4662341" y="2492189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4411958" y="265497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491096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4411958" y="2766192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4910967" y="3025758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4218791" y="3025758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 flipV="1">
              <a:off x="4411957" y="2766192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4662341" y="2195147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5104133" y="3025758"/>
              <a:ext cx="377880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/>
            <p:nvPr/>
          </p:nvCxnSpPr>
          <p:spPr>
            <a:xfrm rot="5400000">
              <a:off x="3572140" y="3155982"/>
              <a:ext cx="774172" cy="519135"/>
            </a:xfrm>
            <a:prstGeom prst="bentConnector3">
              <a:avLst>
                <a:gd name="adj1" fmla="val -293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3699658" y="4343967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V="1">
              <a:off x="3699658" y="3796933"/>
              <a:ext cx="0" cy="151697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3440094" y="4213787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>
              <a:off x="3440094" y="3948630"/>
              <a:ext cx="519130" cy="0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3699658" y="4213788"/>
              <a:ext cx="0" cy="130178"/>
            </a:xfrm>
            <a:prstGeom prst="straightConnector1">
              <a:avLst/>
            </a:prstGeom>
            <a:ln w="50800" cap="rnd">
              <a:solidFill>
                <a:srgbClr val="C00000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Content Placeholder 2"/>
          <p:cNvSpPr txBox="1">
            <a:spLocks/>
          </p:cNvSpPr>
          <p:nvPr/>
        </p:nvSpPr>
        <p:spPr>
          <a:xfrm>
            <a:off x="75991" y="5206741"/>
            <a:ext cx="8987622" cy="10585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Stored data is </a:t>
            </a:r>
            <a:r>
              <a:rPr lang="en-US" sz="3200" b="1" dirty="0">
                <a:solidFill>
                  <a:srgbClr val="C00000"/>
                </a:solidFill>
              </a:rPr>
              <a:t>corrupted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/>
              <a:t>if too much charge leaks (i.e., the capacitor voltage degrades too much)</a:t>
            </a:r>
            <a:endParaRPr lang="en-US" sz="3200" b="1" dirty="0"/>
          </a:p>
        </p:txBody>
      </p:sp>
      <p:grpSp>
        <p:nvGrpSpPr>
          <p:cNvPr id="87" name="Group 86"/>
          <p:cNvGrpSpPr/>
          <p:nvPr/>
        </p:nvGrpSpPr>
        <p:grpSpPr>
          <a:xfrm>
            <a:off x="4010043" y="3260836"/>
            <a:ext cx="1316566" cy="1271181"/>
            <a:chOff x="4010043" y="3260836"/>
            <a:chExt cx="1316566" cy="127118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4126465" y="3572633"/>
              <a:ext cx="7220" cy="959384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V="1">
              <a:off x="4010043" y="3260836"/>
              <a:ext cx="1316566" cy="9662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/>
            <p:cNvSpPr/>
            <p:nvPr/>
          </p:nvSpPr>
          <p:spPr>
            <a:xfrm>
              <a:off x="4233845" y="3453258"/>
              <a:ext cx="101316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charge</a:t>
              </a:r>
            </a:p>
            <a:p>
              <a:pPr algn="ctr"/>
              <a:r>
                <a:rPr lang="en-US" sz="2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leakage</a:t>
              </a:r>
            </a:p>
            <a:p>
              <a:pPr algn="ctr"/>
              <a:r>
                <a:rPr lang="en-US" sz="2000" dirty="0">
                  <a:solidFill>
                    <a:srgbClr val="C00000"/>
                  </a:solidFill>
                  <a:latin typeface="Cambria" panose="02040503050406030204" pitchFamily="18" charset="0"/>
                </a:rPr>
                <a:t>paths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035888" y="6524948"/>
            <a:ext cx="306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[Patel et al., REAPER, ISCA’17]</a:t>
            </a:r>
          </a:p>
        </p:txBody>
      </p:sp>
    </p:spTree>
    <p:extLst>
      <p:ext uri="{BB962C8B-B14F-4D97-AF65-F5344CB8AC3E}">
        <p14:creationId xmlns:p14="http://schemas.microsoft.com/office/powerpoint/2010/main" val="128457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64730" y="586233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4730" y="4143092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4730" y="364754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303" y="5433785"/>
            <a:ext cx="8094161" cy="365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3992" y="2745179"/>
            <a:ext cx="8094161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1757" y="1852296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0268" y="1340844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123" y="3143056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5971" y="2370745"/>
            <a:ext cx="8102183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548" y="831660"/>
            <a:ext cx="8799068" cy="477987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Outline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73992" y="5035200"/>
            <a:ext cx="8094161" cy="358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971" y="4660062"/>
            <a:ext cx="8102183" cy="33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99" y="828096"/>
            <a:ext cx="8122024" cy="5318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Motivation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Effective True Random Number Generators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D-</a:t>
            </a:r>
            <a:r>
              <a:rPr lang="en-US" sz="2800" dirty="0" err="1">
                <a:solidFill>
                  <a:schemeClr val="bg1"/>
                </a:solidFill>
              </a:rPr>
              <a:t>RaNGe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DRAM Operation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Idea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Prior work on DRAM-based TRNGs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scheduling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Cell charge retention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Start-up values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161886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2017482" y="2260079"/>
            <a:ext cx="5954423" cy="1857635"/>
          </a:xfrm>
          <a:prstGeom prst="rect">
            <a:avLst/>
          </a:prstGeom>
          <a:solidFill>
            <a:srgbClr val="CC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12700">
                  <a:solidFill>
                    <a:schemeClr val="tx1"/>
                  </a:solidFill>
                </a:ln>
              </a:rPr>
              <a:t>                     Retention Failure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013329" y="1360481"/>
            <a:ext cx="5971276" cy="99788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n w="12700">
                  <a:solidFill>
                    <a:schemeClr val="tx1"/>
                  </a:solidFill>
                </a:ln>
              </a:rPr>
              <a:t>                       Retention Success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DRAM Cell Retention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248575" y="5002869"/>
            <a:ext cx="8643774" cy="12291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/>
              <a:t>Retention failure </a:t>
            </a:r>
            <a:r>
              <a:rPr lang="en-US" sz="2800" dirty="0"/>
              <a:t>– when leakage corrupts stored data</a:t>
            </a:r>
          </a:p>
          <a:p>
            <a:pPr marL="0" indent="0">
              <a:buNone/>
            </a:pPr>
            <a:r>
              <a:rPr lang="en-US" sz="2800" b="1" dirty="0"/>
              <a:t>Retention time </a:t>
            </a:r>
            <a:r>
              <a:rPr lang="en-US" sz="2800" dirty="0"/>
              <a:t>– how long a cell holds its value</a:t>
            </a:r>
            <a:endParaRPr lang="en-US" sz="2800" b="1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2013329" y="1360482"/>
            <a:ext cx="0" cy="2750376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013329" y="4112630"/>
            <a:ext cx="5971276" cy="0"/>
          </a:xfrm>
          <a:prstGeom prst="straightConnector1">
            <a:avLst/>
          </a:prstGeom>
          <a:ln w="25400" cap="rnd">
            <a:solidFill>
              <a:schemeClr val="tx1"/>
            </a:solidFill>
            <a:headEnd type="non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695256" y="4173059"/>
            <a:ext cx="2635045" cy="4173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time</a:t>
            </a:r>
          </a:p>
        </p:txBody>
      </p:sp>
      <p:sp>
        <p:nvSpPr>
          <p:cNvPr id="72" name="Rectangle 71"/>
          <p:cNvSpPr/>
          <p:nvPr/>
        </p:nvSpPr>
        <p:spPr>
          <a:xfrm rot="16200000">
            <a:off x="-1767853" y="2490404"/>
            <a:ext cx="5012442" cy="4173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Capacitor voltage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</a:rPr>
              <a:t>Vdd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)</a:t>
            </a:r>
          </a:p>
        </p:txBody>
      </p:sp>
      <p:sp>
        <p:nvSpPr>
          <p:cNvPr id="76" name="Arc 75"/>
          <p:cNvSpPr/>
          <p:nvPr/>
        </p:nvSpPr>
        <p:spPr>
          <a:xfrm flipH="1" flipV="1">
            <a:off x="1617158" y="-4371889"/>
            <a:ext cx="12680502" cy="8475573"/>
          </a:xfrm>
          <a:prstGeom prst="arc">
            <a:avLst>
              <a:gd name="adj1" fmla="val 16200000"/>
              <a:gd name="adj2" fmla="val 20756562"/>
            </a:avLst>
          </a:prstGeom>
          <a:ln w="762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 rot="16200000">
            <a:off x="-425861" y="2768218"/>
            <a:ext cx="3010144" cy="417364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007491" y="1098123"/>
            <a:ext cx="968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100%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350707" y="3841422"/>
            <a:ext cx="628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</a:rPr>
              <a:t>0%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91271" y="2122970"/>
            <a:ext cx="8730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latin typeface="Cambria" panose="02040503050406030204" pitchFamily="18" charset="0"/>
              </a:rPr>
              <a:t>Vmin</a:t>
            </a:r>
            <a:endParaRPr lang="en-US" sz="2400" dirty="0">
              <a:latin typeface="Cambria" panose="02040503050406030204" pitchFamily="18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2047613" y="2364626"/>
            <a:ext cx="5971276" cy="0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ash"/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2047613" y="4233327"/>
            <a:ext cx="776598" cy="2247"/>
          </a:xfrm>
          <a:prstGeom prst="straightConnector1">
            <a:avLst/>
          </a:prstGeom>
          <a:ln w="41275" cap="rnd">
            <a:solidFill>
              <a:schemeClr val="tx1"/>
            </a:solidFill>
            <a:prstDash val="solid"/>
            <a:headEnd type="triangle" w="lg" len="med"/>
            <a:tailEnd type="triangl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2824211" y="1360481"/>
            <a:ext cx="0" cy="2745894"/>
          </a:xfrm>
          <a:prstGeom prst="straightConnector1">
            <a:avLst/>
          </a:prstGeom>
          <a:ln w="38100" cap="rnd">
            <a:solidFill>
              <a:schemeClr val="tx1"/>
            </a:solidFill>
            <a:prstDash val="sysDash"/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333701" y="4288756"/>
            <a:ext cx="2353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ambria" panose="02040503050406030204" pitchFamily="18" charset="0"/>
              </a:rPr>
              <a:t>Retention time </a:t>
            </a:r>
            <a:endParaRPr lang="en-US" sz="2400" dirty="0">
              <a:latin typeface="Cambria" panose="020405030504060302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35888" y="6524948"/>
            <a:ext cx="306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[Patel et al., REAPER, ISCA’17]</a:t>
            </a:r>
          </a:p>
        </p:txBody>
      </p:sp>
    </p:spTree>
    <p:extLst>
      <p:ext uri="{BB962C8B-B14F-4D97-AF65-F5344CB8AC3E}">
        <p14:creationId xmlns:p14="http://schemas.microsoft.com/office/powerpoint/2010/main" val="3381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2" grpId="0" animBg="1"/>
      <p:bldP spid="71" grpId="0"/>
      <p:bldP spid="72" grpId="0"/>
      <p:bldP spid="76" grpId="0" animBg="1"/>
      <p:bldP spid="77" grpId="0"/>
      <p:bldP spid="78" grpId="0"/>
      <p:bldP spid="80" grpId="0"/>
      <p:bldP spid="51" grpId="0"/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ontent Placeholder 2"/>
          <p:cNvSpPr>
            <a:spLocks noGrp="1"/>
          </p:cNvSpPr>
          <p:nvPr>
            <p:ph idx="1"/>
          </p:nvPr>
        </p:nvSpPr>
        <p:spPr>
          <a:xfrm>
            <a:off x="249382" y="1198092"/>
            <a:ext cx="8668576" cy="87947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Generate random values</a:t>
            </a:r>
            <a:r>
              <a:rPr lang="en-US" sz="2800" b="1" dirty="0">
                <a:solidFill>
                  <a:schemeClr val="accent6"/>
                </a:solidFill>
              </a:rPr>
              <a:t> </a:t>
            </a:r>
            <a:r>
              <a:rPr lang="en-US" sz="2800" dirty="0"/>
              <a:t>using data from cells that </a:t>
            </a:r>
            <a:r>
              <a:rPr lang="en-US" sz="2800" b="1" dirty="0">
                <a:solidFill>
                  <a:srgbClr val="980616"/>
                </a:solidFill>
              </a:rPr>
              <a:t>fail randomly</a:t>
            </a:r>
            <a:r>
              <a:rPr lang="en-US" sz="2800" dirty="0">
                <a:solidFill>
                  <a:srgbClr val="980616"/>
                </a:solidFill>
              </a:rPr>
              <a:t> </a:t>
            </a:r>
            <a:r>
              <a:rPr lang="en-US" sz="2800" dirty="0"/>
              <a:t>with a </a:t>
            </a:r>
            <a:r>
              <a:rPr lang="en-US" sz="2800" b="1" dirty="0">
                <a:solidFill>
                  <a:schemeClr val="accent6"/>
                </a:solidFill>
              </a:rPr>
              <a:t>refresh interval </a:t>
            </a:r>
            <a:r>
              <a:rPr lang="en-US" sz="2800" b="1" i="1" dirty="0">
                <a:solidFill>
                  <a:schemeClr val="accent6"/>
                </a:solidFill>
              </a:rPr>
              <a:t>N</a:t>
            </a:r>
            <a:endParaRPr lang="en-US" sz="28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latin typeface="Cambria" panose="02040503050406030204" pitchFamily="18" charset="0"/>
              </a:rPr>
              <a:t>Retention-based TRNGs</a:t>
            </a:r>
          </a:p>
        </p:txBody>
      </p:sp>
      <p:grpSp>
        <p:nvGrpSpPr>
          <p:cNvPr id="323" name="Group 322"/>
          <p:cNvGrpSpPr/>
          <p:nvPr/>
        </p:nvGrpSpPr>
        <p:grpSpPr>
          <a:xfrm>
            <a:off x="3675757" y="2267082"/>
            <a:ext cx="1905141" cy="2704047"/>
            <a:chOff x="3179064" y="1373122"/>
            <a:chExt cx="2560320" cy="3374108"/>
          </a:xfrm>
        </p:grpSpPr>
        <p:cxnSp>
          <p:nvCxnSpPr>
            <p:cNvPr id="337" name="Straight Connector 336"/>
            <p:cNvCxnSpPr/>
            <p:nvPr/>
          </p:nvCxnSpPr>
          <p:spPr>
            <a:xfrm flipH="1" flipV="1">
              <a:off x="4451604" y="1373122"/>
              <a:ext cx="7620" cy="337410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 flipV="1">
              <a:off x="5099304" y="1373122"/>
              <a:ext cx="0" cy="337410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 flipV="1">
              <a:off x="5739384" y="1373122"/>
              <a:ext cx="0" cy="337410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 flipV="1">
              <a:off x="3819144" y="1373122"/>
              <a:ext cx="0" cy="337410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 flipV="1">
              <a:off x="3179064" y="1373122"/>
              <a:ext cx="0" cy="337410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2" name="Group 491"/>
          <p:cNvGrpSpPr/>
          <p:nvPr/>
        </p:nvGrpSpPr>
        <p:grpSpPr>
          <a:xfrm rot="5400000">
            <a:off x="2634647" y="866732"/>
            <a:ext cx="1733660" cy="5710862"/>
            <a:chOff x="3179064" y="1411842"/>
            <a:chExt cx="2163259" cy="4237406"/>
          </a:xfrm>
        </p:grpSpPr>
        <p:grpSp>
          <p:nvGrpSpPr>
            <p:cNvPr id="516" name="Group 515"/>
            <p:cNvGrpSpPr/>
            <p:nvPr/>
          </p:nvGrpSpPr>
          <p:grpSpPr>
            <a:xfrm>
              <a:off x="4640539" y="1411842"/>
              <a:ext cx="4" cy="4212468"/>
              <a:chOff x="3367999" y="1465184"/>
              <a:chExt cx="4" cy="4212468"/>
            </a:xfrm>
          </p:grpSpPr>
          <p:cxnSp>
            <p:nvCxnSpPr>
              <p:cNvPr id="526" name="Straight Connector 525"/>
              <p:cNvCxnSpPr/>
              <p:nvPr/>
            </p:nvCxnSpPr>
            <p:spPr>
              <a:xfrm rot="16200000">
                <a:off x="1387496" y="3697149"/>
                <a:ext cx="3961006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/>
              <p:cNvCxnSpPr/>
              <p:nvPr/>
            </p:nvCxnSpPr>
            <p:spPr>
              <a:xfrm rot="16200000">
                <a:off x="3280373" y="1552814"/>
                <a:ext cx="17526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7" name="Group 516"/>
            <p:cNvGrpSpPr/>
            <p:nvPr/>
          </p:nvGrpSpPr>
          <p:grpSpPr>
            <a:xfrm>
              <a:off x="5342321" y="1411842"/>
              <a:ext cx="2" cy="4237406"/>
              <a:chOff x="3422081" y="1465184"/>
              <a:chExt cx="2" cy="4237406"/>
            </a:xfrm>
          </p:grpSpPr>
          <p:cxnSp>
            <p:nvCxnSpPr>
              <p:cNvPr id="524" name="Straight Connector 523"/>
              <p:cNvCxnSpPr/>
              <p:nvPr/>
            </p:nvCxnSpPr>
            <p:spPr>
              <a:xfrm rot="16200000">
                <a:off x="1429108" y="3709617"/>
                <a:ext cx="3985946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/>
              <p:cNvCxnSpPr/>
              <p:nvPr/>
            </p:nvCxnSpPr>
            <p:spPr>
              <a:xfrm rot="16200000">
                <a:off x="3334453" y="1552814"/>
                <a:ext cx="175259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8" name="Group 517"/>
            <p:cNvGrpSpPr/>
            <p:nvPr/>
          </p:nvGrpSpPr>
          <p:grpSpPr>
            <a:xfrm>
              <a:off x="3927988" y="1411842"/>
              <a:ext cx="2" cy="4212468"/>
              <a:chOff x="3287908" y="1465184"/>
              <a:chExt cx="2" cy="4212468"/>
            </a:xfrm>
          </p:grpSpPr>
          <p:cxnSp>
            <p:nvCxnSpPr>
              <p:cNvPr id="522" name="Straight Connector 521"/>
              <p:cNvCxnSpPr/>
              <p:nvPr/>
            </p:nvCxnSpPr>
            <p:spPr>
              <a:xfrm rot="16200000">
                <a:off x="1307404" y="3697148"/>
                <a:ext cx="3961008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 rot="16200000">
                <a:off x="3200280" y="1552814"/>
                <a:ext cx="17526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9" name="Group 518"/>
            <p:cNvGrpSpPr/>
            <p:nvPr/>
          </p:nvGrpSpPr>
          <p:grpSpPr>
            <a:xfrm>
              <a:off x="3179064" y="1411842"/>
              <a:ext cx="2" cy="4212468"/>
              <a:chOff x="3179064" y="1465184"/>
              <a:chExt cx="2" cy="4212468"/>
            </a:xfrm>
          </p:grpSpPr>
          <p:cxnSp>
            <p:nvCxnSpPr>
              <p:cNvPr id="520" name="Straight Connector 519"/>
              <p:cNvCxnSpPr/>
              <p:nvPr/>
            </p:nvCxnSpPr>
            <p:spPr>
              <a:xfrm rot="16200000">
                <a:off x="1198560" y="3697149"/>
                <a:ext cx="3961007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 rot="16200000">
                <a:off x="3091436" y="1552814"/>
                <a:ext cx="17526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14" name="Straight Connector 513"/>
          <p:cNvCxnSpPr>
            <a:stCxn id="498" idx="0"/>
          </p:cNvCxnSpPr>
          <p:nvPr/>
        </p:nvCxnSpPr>
        <p:spPr>
          <a:xfrm flipH="1" flipV="1">
            <a:off x="1764424" y="2253993"/>
            <a:ext cx="5670" cy="27040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 flipV="1">
            <a:off x="2724463" y="2275491"/>
            <a:ext cx="0" cy="27040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/>
          <p:cNvCxnSpPr/>
          <p:nvPr/>
        </p:nvCxnSpPr>
        <p:spPr>
          <a:xfrm flipV="1">
            <a:off x="2255739" y="2267082"/>
            <a:ext cx="0" cy="27040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/>
          <p:cNvCxnSpPr/>
          <p:nvPr/>
        </p:nvCxnSpPr>
        <p:spPr>
          <a:xfrm flipV="1">
            <a:off x="1290559" y="2267082"/>
            <a:ext cx="0" cy="27040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/>
          <p:nvPr/>
        </p:nvCxnSpPr>
        <p:spPr>
          <a:xfrm flipV="1">
            <a:off x="3188541" y="2275491"/>
            <a:ext cx="0" cy="27040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4" name="Group 493"/>
          <p:cNvGrpSpPr/>
          <p:nvPr/>
        </p:nvGrpSpPr>
        <p:grpSpPr>
          <a:xfrm>
            <a:off x="1046274" y="4971129"/>
            <a:ext cx="2381426" cy="316503"/>
            <a:chOff x="2223532" y="4533556"/>
            <a:chExt cx="3200400" cy="394932"/>
          </a:xfrm>
        </p:grpSpPr>
        <p:sp>
          <p:nvSpPr>
            <p:cNvPr id="496" name="Rounded Rectangle 495"/>
            <p:cNvSpPr/>
            <p:nvPr/>
          </p:nvSpPr>
          <p:spPr>
            <a:xfrm>
              <a:off x="222353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497" name="Rounded Rectangle 496"/>
            <p:cNvSpPr/>
            <p:nvPr/>
          </p:nvSpPr>
          <p:spPr>
            <a:xfrm>
              <a:off x="286361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8" name="Rounded Rectangle 497"/>
            <p:cNvSpPr/>
            <p:nvPr/>
          </p:nvSpPr>
          <p:spPr>
            <a:xfrm>
              <a:off x="350369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9" name="Rounded Rectangle 498"/>
            <p:cNvSpPr/>
            <p:nvPr/>
          </p:nvSpPr>
          <p:spPr>
            <a:xfrm>
              <a:off x="414377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0" name="Rounded Rectangle 499"/>
            <p:cNvSpPr/>
            <p:nvPr/>
          </p:nvSpPr>
          <p:spPr>
            <a:xfrm>
              <a:off x="478385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95" name="Rounded Rectangle 494"/>
          <p:cNvSpPr/>
          <p:nvPr/>
        </p:nvSpPr>
        <p:spPr>
          <a:xfrm>
            <a:off x="366364" y="2590637"/>
            <a:ext cx="383855" cy="22654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Row Decoder</a:t>
            </a:r>
          </a:p>
        </p:txBody>
      </p:sp>
      <p:sp>
        <p:nvSpPr>
          <p:cNvPr id="542" name="Oval 541"/>
          <p:cNvSpPr/>
          <p:nvPr/>
        </p:nvSpPr>
        <p:spPr>
          <a:xfrm>
            <a:off x="1048803" y="2589518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Oval 542"/>
          <p:cNvSpPr/>
          <p:nvPr/>
        </p:nvSpPr>
        <p:spPr>
          <a:xfrm>
            <a:off x="1525088" y="258951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Oval 543"/>
          <p:cNvSpPr/>
          <p:nvPr/>
        </p:nvSpPr>
        <p:spPr>
          <a:xfrm>
            <a:off x="2001373" y="258951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Oval 544"/>
          <p:cNvSpPr/>
          <p:nvPr/>
        </p:nvSpPr>
        <p:spPr>
          <a:xfrm>
            <a:off x="2477659" y="2589518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Oval 545"/>
          <p:cNvSpPr/>
          <p:nvPr/>
        </p:nvSpPr>
        <p:spPr>
          <a:xfrm>
            <a:off x="2953944" y="2589518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Chord 552"/>
          <p:cNvSpPr/>
          <p:nvPr/>
        </p:nvSpPr>
        <p:spPr>
          <a:xfrm>
            <a:off x="1048803" y="2589517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Chord 553"/>
          <p:cNvSpPr/>
          <p:nvPr/>
        </p:nvSpPr>
        <p:spPr>
          <a:xfrm>
            <a:off x="1525088" y="2589517"/>
            <a:ext cx="476285" cy="512967"/>
          </a:xfrm>
          <a:prstGeom prst="chord">
            <a:avLst>
              <a:gd name="adj1" fmla="val 12747321"/>
              <a:gd name="adj2" fmla="val 1965980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Chord 554"/>
          <p:cNvSpPr/>
          <p:nvPr/>
        </p:nvSpPr>
        <p:spPr>
          <a:xfrm>
            <a:off x="2001373" y="2589517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Chord 555"/>
          <p:cNvSpPr/>
          <p:nvPr/>
        </p:nvSpPr>
        <p:spPr>
          <a:xfrm>
            <a:off x="2477658" y="2589517"/>
            <a:ext cx="476285" cy="512967"/>
          </a:xfrm>
          <a:prstGeom prst="chord">
            <a:avLst>
              <a:gd name="adj1" fmla="val 12350173"/>
              <a:gd name="adj2" fmla="val 200350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Chord 556"/>
          <p:cNvSpPr/>
          <p:nvPr/>
        </p:nvSpPr>
        <p:spPr>
          <a:xfrm>
            <a:off x="2953944" y="2589517"/>
            <a:ext cx="476285" cy="512967"/>
          </a:xfrm>
          <a:prstGeom prst="chord">
            <a:avLst>
              <a:gd name="adj1" fmla="val 11541880"/>
              <a:gd name="adj2" fmla="val 2086992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/>
        </p:nvSpPr>
        <p:spPr>
          <a:xfrm>
            <a:off x="1525823" y="258904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val 560"/>
          <p:cNvSpPr/>
          <p:nvPr/>
        </p:nvSpPr>
        <p:spPr>
          <a:xfrm>
            <a:off x="2002108" y="258904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Oval 561"/>
          <p:cNvSpPr/>
          <p:nvPr/>
        </p:nvSpPr>
        <p:spPr>
          <a:xfrm>
            <a:off x="2478394" y="258904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/>
        </p:nvSpPr>
        <p:spPr>
          <a:xfrm>
            <a:off x="2954679" y="258904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Content Placeholder 3"/>
          <p:cNvSpPr txBox="1">
            <a:spLocks/>
          </p:cNvSpPr>
          <p:nvPr/>
        </p:nvSpPr>
        <p:spPr>
          <a:xfrm>
            <a:off x="6271636" y="3870094"/>
            <a:ext cx="1908747" cy="708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980616"/>
                </a:solidFill>
              </a:rPr>
              <a:t>Fails with refresh interval </a:t>
            </a:r>
            <a:r>
              <a:rPr lang="en-US" sz="2400" b="1" dirty="0">
                <a:solidFill>
                  <a:srgbClr val="980616"/>
                </a:solidFill>
              </a:rPr>
              <a:t>N</a:t>
            </a:r>
          </a:p>
        </p:txBody>
      </p:sp>
      <p:cxnSp>
        <p:nvCxnSpPr>
          <p:cNvPr id="205" name="Straight Arrow Connector 204"/>
          <p:cNvCxnSpPr/>
          <p:nvPr/>
        </p:nvCxnSpPr>
        <p:spPr>
          <a:xfrm flipH="1" flipV="1">
            <a:off x="5925504" y="4097053"/>
            <a:ext cx="662628" cy="14951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Content Placeholder 3"/>
          <p:cNvSpPr txBox="1">
            <a:spLocks/>
          </p:cNvSpPr>
          <p:nvPr/>
        </p:nvSpPr>
        <p:spPr>
          <a:xfrm>
            <a:off x="6497873" y="2142419"/>
            <a:ext cx="2151006" cy="1059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handle a longer refresh interval</a:t>
            </a:r>
          </a:p>
        </p:txBody>
      </p:sp>
      <p:cxnSp>
        <p:nvCxnSpPr>
          <p:cNvPr id="208" name="Straight Arrow Connector 207"/>
          <p:cNvCxnSpPr>
            <a:cxnSpLocks/>
            <a:stCxn id="207" idx="1"/>
          </p:cNvCxnSpPr>
          <p:nvPr/>
        </p:nvCxnSpPr>
        <p:spPr>
          <a:xfrm flipH="1">
            <a:off x="5886249" y="2671920"/>
            <a:ext cx="611624" cy="5716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7" name="Group 316"/>
          <p:cNvGrpSpPr/>
          <p:nvPr/>
        </p:nvGrpSpPr>
        <p:grpSpPr>
          <a:xfrm>
            <a:off x="3416314" y="4979538"/>
            <a:ext cx="2381426" cy="316503"/>
            <a:chOff x="2223532" y="4533556"/>
            <a:chExt cx="3200400" cy="394932"/>
          </a:xfrm>
        </p:grpSpPr>
        <p:sp>
          <p:nvSpPr>
            <p:cNvPr id="318" name="Rounded Rectangle 317"/>
            <p:cNvSpPr/>
            <p:nvPr/>
          </p:nvSpPr>
          <p:spPr>
            <a:xfrm>
              <a:off x="222353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9" name="Rounded Rectangle 318"/>
            <p:cNvSpPr/>
            <p:nvPr/>
          </p:nvSpPr>
          <p:spPr>
            <a:xfrm>
              <a:off x="286361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0" name="Rounded Rectangle 319"/>
            <p:cNvSpPr/>
            <p:nvPr/>
          </p:nvSpPr>
          <p:spPr>
            <a:xfrm>
              <a:off x="350369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414377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322" name="Rounded Rectangle 321"/>
            <p:cNvSpPr/>
            <p:nvPr/>
          </p:nvSpPr>
          <p:spPr>
            <a:xfrm>
              <a:off x="478385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</p:grpSp>
      <p:sp>
        <p:nvSpPr>
          <p:cNvPr id="559" name="Oval 558"/>
          <p:cNvSpPr/>
          <p:nvPr/>
        </p:nvSpPr>
        <p:spPr>
          <a:xfrm>
            <a:off x="1049538" y="258904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/>
        </p:nvSpPr>
        <p:spPr>
          <a:xfrm>
            <a:off x="1527256" y="3166087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Chord 350"/>
          <p:cNvSpPr/>
          <p:nvPr/>
        </p:nvSpPr>
        <p:spPr>
          <a:xfrm>
            <a:off x="1527256" y="3166086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/>
          <p:cNvSpPr/>
          <p:nvPr/>
        </p:nvSpPr>
        <p:spPr>
          <a:xfrm>
            <a:off x="1527991" y="316560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3907493" y="3184710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hord 354"/>
          <p:cNvSpPr/>
          <p:nvPr/>
        </p:nvSpPr>
        <p:spPr>
          <a:xfrm>
            <a:off x="3907493" y="3184709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3908228" y="318423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/>
          <p:cNvSpPr/>
          <p:nvPr/>
        </p:nvSpPr>
        <p:spPr>
          <a:xfrm>
            <a:off x="4873153" y="4381019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hord 358"/>
          <p:cNvSpPr/>
          <p:nvPr/>
        </p:nvSpPr>
        <p:spPr>
          <a:xfrm>
            <a:off x="4873153" y="4381018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4873888" y="4380541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2498772" y="4341617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hord 362"/>
          <p:cNvSpPr/>
          <p:nvPr/>
        </p:nvSpPr>
        <p:spPr>
          <a:xfrm>
            <a:off x="2498772" y="4341616"/>
            <a:ext cx="476285" cy="512967"/>
          </a:xfrm>
          <a:prstGeom prst="chord">
            <a:avLst>
              <a:gd name="adj1" fmla="val 11424034"/>
              <a:gd name="adj2" fmla="val 2094718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2499507" y="434113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1057598" y="4337806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hord 366"/>
          <p:cNvSpPr/>
          <p:nvPr/>
        </p:nvSpPr>
        <p:spPr>
          <a:xfrm>
            <a:off x="1057598" y="4337805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1058333" y="4337328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/>
          <p:cNvSpPr/>
          <p:nvPr/>
        </p:nvSpPr>
        <p:spPr>
          <a:xfrm>
            <a:off x="1065013" y="3743042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Chord 370"/>
          <p:cNvSpPr/>
          <p:nvPr/>
        </p:nvSpPr>
        <p:spPr>
          <a:xfrm>
            <a:off x="1065013" y="3743041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1065748" y="374256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3430559" y="3757969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Chord 374"/>
          <p:cNvSpPr/>
          <p:nvPr/>
        </p:nvSpPr>
        <p:spPr>
          <a:xfrm>
            <a:off x="3430559" y="3757968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/>
          <p:cNvSpPr/>
          <p:nvPr/>
        </p:nvSpPr>
        <p:spPr>
          <a:xfrm>
            <a:off x="3431294" y="3757491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>
            <a:off x="3906843" y="3748347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Chord 378"/>
          <p:cNvSpPr/>
          <p:nvPr/>
        </p:nvSpPr>
        <p:spPr>
          <a:xfrm>
            <a:off x="3906843" y="3748346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/>
        </p:nvSpPr>
        <p:spPr>
          <a:xfrm>
            <a:off x="3907578" y="374786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/>
          <p:cNvSpPr/>
          <p:nvPr/>
        </p:nvSpPr>
        <p:spPr>
          <a:xfrm>
            <a:off x="2498772" y="376553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Chord 382"/>
          <p:cNvSpPr/>
          <p:nvPr/>
        </p:nvSpPr>
        <p:spPr>
          <a:xfrm>
            <a:off x="2498772" y="3765537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2499507" y="376506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435864" y="2594924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hord 106"/>
          <p:cNvSpPr/>
          <p:nvPr/>
        </p:nvSpPr>
        <p:spPr>
          <a:xfrm>
            <a:off x="3435864" y="2594923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36599" y="2594446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385014" y="3185527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hord 110"/>
          <p:cNvSpPr/>
          <p:nvPr/>
        </p:nvSpPr>
        <p:spPr>
          <a:xfrm>
            <a:off x="4385014" y="3185526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85749" y="318504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537696" y="3740159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hord 114"/>
          <p:cNvSpPr/>
          <p:nvPr/>
        </p:nvSpPr>
        <p:spPr>
          <a:xfrm>
            <a:off x="1537696" y="3740158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538431" y="3739681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03420" y="4339820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hord 118"/>
          <p:cNvSpPr/>
          <p:nvPr/>
        </p:nvSpPr>
        <p:spPr>
          <a:xfrm>
            <a:off x="3903420" y="4339819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904155" y="433934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014971" y="4336332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hord 122"/>
          <p:cNvSpPr/>
          <p:nvPr/>
        </p:nvSpPr>
        <p:spPr>
          <a:xfrm>
            <a:off x="2014971" y="4336331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015706" y="433585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352152" y="3771986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hord 126"/>
          <p:cNvSpPr/>
          <p:nvPr/>
        </p:nvSpPr>
        <p:spPr>
          <a:xfrm>
            <a:off x="5352152" y="3771985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5352887" y="3771508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81780" y="3188631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hord 130"/>
          <p:cNvSpPr/>
          <p:nvPr/>
        </p:nvSpPr>
        <p:spPr>
          <a:xfrm>
            <a:off x="4881780" y="3188630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882515" y="3188153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346458" y="2591662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>
            <a:off x="5346458" y="2591661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347193" y="259118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540664" y="4344362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hord 138"/>
          <p:cNvSpPr/>
          <p:nvPr/>
        </p:nvSpPr>
        <p:spPr>
          <a:xfrm>
            <a:off x="1540664" y="4344361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541399" y="434388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906201" y="2597747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hord 142"/>
          <p:cNvSpPr/>
          <p:nvPr/>
        </p:nvSpPr>
        <p:spPr>
          <a:xfrm>
            <a:off x="3906201" y="2597746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906936" y="259726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4387855" y="4350047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hord 146"/>
          <p:cNvSpPr/>
          <p:nvPr/>
        </p:nvSpPr>
        <p:spPr>
          <a:xfrm>
            <a:off x="4387855" y="4350046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4388590" y="434956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950156" y="3167552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hord 150"/>
          <p:cNvSpPr/>
          <p:nvPr/>
        </p:nvSpPr>
        <p:spPr>
          <a:xfrm>
            <a:off x="2950156" y="3167551"/>
            <a:ext cx="476285" cy="512967"/>
          </a:xfrm>
          <a:prstGeom prst="chord">
            <a:avLst>
              <a:gd name="adj1" fmla="val 12511964"/>
              <a:gd name="adj2" fmla="val 199556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950891" y="316707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005469" y="3163840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hord 154"/>
          <p:cNvSpPr/>
          <p:nvPr/>
        </p:nvSpPr>
        <p:spPr>
          <a:xfrm>
            <a:off x="2005469" y="3163839"/>
            <a:ext cx="476285" cy="512967"/>
          </a:xfrm>
          <a:prstGeom prst="chord">
            <a:avLst>
              <a:gd name="adj1" fmla="val 13083115"/>
              <a:gd name="adj2" fmla="val 1932863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2006204" y="316336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2005375" y="3738725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hord 158"/>
          <p:cNvSpPr/>
          <p:nvPr/>
        </p:nvSpPr>
        <p:spPr>
          <a:xfrm>
            <a:off x="2005375" y="3738724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2006110" y="3738247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2965765" y="4342740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hord 162"/>
          <p:cNvSpPr/>
          <p:nvPr/>
        </p:nvSpPr>
        <p:spPr>
          <a:xfrm>
            <a:off x="2965765" y="4342739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2966500" y="434226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4876602" y="2587263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hord 166"/>
          <p:cNvSpPr/>
          <p:nvPr/>
        </p:nvSpPr>
        <p:spPr>
          <a:xfrm>
            <a:off x="4876602" y="2587262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4877337" y="2586785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349254" y="3188230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hord 172"/>
          <p:cNvSpPr/>
          <p:nvPr/>
        </p:nvSpPr>
        <p:spPr>
          <a:xfrm>
            <a:off x="5349254" y="3188229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5349989" y="318775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4380160" y="3763797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Chord 176"/>
          <p:cNvSpPr/>
          <p:nvPr/>
        </p:nvSpPr>
        <p:spPr>
          <a:xfrm>
            <a:off x="4380160" y="3763796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4380895" y="376331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3431652" y="4335854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Chord 180"/>
          <p:cNvSpPr/>
          <p:nvPr/>
        </p:nvSpPr>
        <p:spPr>
          <a:xfrm>
            <a:off x="3431652" y="4335853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3432387" y="4335376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5343490" y="437028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hord 184"/>
          <p:cNvSpPr/>
          <p:nvPr/>
        </p:nvSpPr>
        <p:spPr>
          <a:xfrm>
            <a:off x="5343490" y="4370287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5344225" y="436981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2472338" y="3173042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Chord 188"/>
          <p:cNvSpPr/>
          <p:nvPr/>
        </p:nvSpPr>
        <p:spPr>
          <a:xfrm>
            <a:off x="2472338" y="3173041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2473073" y="317256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867885" y="377694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hord 192"/>
          <p:cNvSpPr/>
          <p:nvPr/>
        </p:nvSpPr>
        <p:spPr>
          <a:xfrm>
            <a:off x="4867885" y="3776947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4868620" y="377647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1046659" y="3165240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Chord 196"/>
          <p:cNvSpPr/>
          <p:nvPr/>
        </p:nvSpPr>
        <p:spPr>
          <a:xfrm>
            <a:off x="1046659" y="3165239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047394" y="316476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4384194" y="2597739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Chord 200"/>
          <p:cNvSpPr/>
          <p:nvPr/>
        </p:nvSpPr>
        <p:spPr>
          <a:xfrm>
            <a:off x="4384194" y="2597738"/>
            <a:ext cx="476285" cy="512967"/>
          </a:xfrm>
          <a:prstGeom prst="chord">
            <a:avLst>
              <a:gd name="adj1" fmla="val 12931907"/>
              <a:gd name="adj2" fmla="val 1949195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4384929" y="2597261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2965274" y="3776470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Chord 208"/>
          <p:cNvSpPr/>
          <p:nvPr/>
        </p:nvSpPr>
        <p:spPr>
          <a:xfrm>
            <a:off x="2965274" y="3776469"/>
            <a:ext cx="476285" cy="512967"/>
          </a:xfrm>
          <a:prstGeom prst="chord">
            <a:avLst>
              <a:gd name="adj1" fmla="val 12646583"/>
              <a:gd name="adj2" fmla="val 1974040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2966009" y="377599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3432593" y="317384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Chord 212"/>
          <p:cNvSpPr/>
          <p:nvPr/>
        </p:nvSpPr>
        <p:spPr>
          <a:xfrm>
            <a:off x="3432593" y="3173847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3433328" y="317337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056953" y="2660817"/>
            <a:ext cx="4767939" cy="1932958"/>
            <a:chOff x="1056953" y="2817402"/>
            <a:chExt cx="4767939" cy="1932958"/>
          </a:xfrm>
        </p:grpSpPr>
        <p:cxnSp>
          <p:nvCxnSpPr>
            <p:cNvPr id="618" name="Straight Connector 617"/>
            <p:cNvCxnSpPr/>
            <p:nvPr/>
          </p:nvCxnSpPr>
          <p:spPr>
            <a:xfrm flipV="1">
              <a:off x="1560073" y="2864050"/>
              <a:ext cx="40824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/>
            <p:nvPr/>
          </p:nvCxnSpPr>
          <p:spPr>
            <a:xfrm flipV="1">
              <a:off x="2066838" y="2817402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/>
            <p:nvPr/>
          </p:nvCxnSpPr>
          <p:spPr>
            <a:xfrm flipV="1">
              <a:off x="2510580" y="2887943"/>
              <a:ext cx="421248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 flipV="1">
              <a:off x="2950399" y="2945194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/>
            <p:cNvCxnSpPr/>
            <p:nvPr/>
          </p:nvCxnSpPr>
          <p:spPr>
            <a:xfrm flipV="1">
              <a:off x="1056953" y="2932699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 flipV="1">
              <a:off x="1535406" y="3509268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3915643" y="3527891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flipV="1">
              <a:off x="4881303" y="4724200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 flipV="1">
              <a:off x="2506922" y="4703554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 flipV="1">
              <a:off x="1065748" y="4680987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 flipV="1">
              <a:off x="1130478" y="3970926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 flipV="1">
              <a:off x="3496024" y="3985853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flipV="1">
              <a:off x="3972308" y="3976231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 flipV="1">
              <a:off x="2564237" y="3993422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3432319" y="3005464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4381469" y="3596067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1534151" y="4150699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3899875" y="4750360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2011426" y="4746872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5348607" y="4182526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4947245" y="3416515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5411923" y="2819546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1606129" y="4572246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3971666" y="2825631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453320" y="4577931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3020310" y="3456393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2070934" y="3419858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2013525" y="4081906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2973915" y="4685921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4884752" y="2930444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357404" y="3531411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4388310" y="4106978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3497117" y="4563738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5408955" y="4598172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2537803" y="3400926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4933350" y="4004832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V="1">
              <a:off x="1112124" y="3393124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4449659" y="2858446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3030739" y="4055933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3498058" y="3401732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A40422A9-4630-B843-AA73-5D5D68836895}"/>
              </a:ext>
            </a:extLst>
          </p:cNvPr>
          <p:cNvCxnSpPr>
            <a:cxnSpLocks/>
          </p:cNvCxnSpPr>
          <p:nvPr/>
        </p:nvCxnSpPr>
        <p:spPr>
          <a:xfrm flipH="1" flipV="1">
            <a:off x="2792077" y="4868191"/>
            <a:ext cx="396221" cy="7739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Content Placeholder 3">
            <a:extLst>
              <a:ext uri="{FF2B5EF4-FFF2-40B4-BE49-F238E27FC236}">
                <a16:creationId xmlns:a16="http://schemas.microsoft.com/office/drawing/2014/main" id="{69F9C423-5D08-FE4A-B934-4214F5087911}"/>
              </a:ext>
            </a:extLst>
          </p:cNvPr>
          <p:cNvSpPr txBox="1">
            <a:spLocks/>
          </p:cNvSpPr>
          <p:nvPr/>
        </p:nvSpPr>
        <p:spPr>
          <a:xfrm>
            <a:off x="558291" y="5681132"/>
            <a:ext cx="7591102" cy="708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/>
              <a:t>After time N, some cells leak close to </a:t>
            </a:r>
            <a:r>
              <a:rPr lang="en-US" sz="2800" b="1" dirty="0" err="1"/>
              <a:t>Vmin</a:t>
            </a:r>
            <a:r>
              <a:rPr lang="en-US" sz="2800" b="1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/>
              <a:t>These </a:t>
            </a:r>
            <a:r>
              <a:rPr lang="en-US" sz="2800" b="1" dirty="0">
                <a:solidFill>
                  <a:schemeClr val="accent5"/>
                </a:solidFill>
              </a:rPr>
              <a:t>RNG cells </a:t>
            </a:r>
            <a:r>
              <a:rPr lang="en-US" sz="2800" b="1" dirty="0"/>
              <a:t>fail randomly 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BA75E75C-168A-7648-864F-4EEB44DC6A33}"/>
              </a:ext>
            </a:extLst>
          </p:cNvPr>
          <p:cNvSpPr txBox="1"/>
          <p:nvPr/>
        </p:nvSpPr>
        <p:spPr>
          <a:xfrm flipH="1">
            <a:off x="249382" y="621128"/>
            <a:ext cx="880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80616"/>
                </a:solidFill>
              </a:rPr>
              <a:t>[Keller+, ISCAS, 2014] [</a:t>
            </a:r>
            <a:r>
              <a:rPr lang="en-US" sz="2400" b="1" dirty="0" err="1">
                <a:solidFill>
                  <a:srgbClr val="980616"/>
                </a:solidFill>
              </a:rPr>
              <a:t>Hashemian</a:t>
            </a:r>
            <a:r>
              <a:rPr lang="en-US" sz="2400" b="1" dirty="0">
                <a:solidFill>
                  <a:srgbClr val="980616"/>
                </a:solidFill>
              </a:rPr>
              <a:t>, DATE, 2015] [</a:t>
            </a:r>
            <a:r>
              <a:rPr lang="en-US" sz="2400" b="1" dirty="0" err="1">
                <a:solidFill>
                  <a:srgbClr val="980616"/>
                </a:solidFill>
              </a:rPr>
              <a:t>Sutar</a:t>
            </a:r>
            <a:r>
              <a:rPr lang="en-US" sz="2400" b="1" dirty="0">
                <a:solidFill>
                  <a:srgbClr val="980616"/>
                </a:solidFill>
              </a:rPr>
              <a:t>+, TECS, 2018]</a:t>
            </a:r>
          </a:p>
        </p:txBody>
      </p:sp>
    </p:spTree>
    <p:extLst>
      <p:ext uri="{BB962C8B-B14F-4D97-AF65-F5344CB8AC3E}">
        <p14:creationId xmlns:p14="http://schemas.microsoft.com/office/powerpoint/2010/main" val="93590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3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3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3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3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3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3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1" dur="3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4" dur="3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7" dur="3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3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3" dur="3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3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3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3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3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3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3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3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7" dur="3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0" dur="3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3" dur="3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3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9" dur="3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2" dur="3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5" dur="3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3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1" dur="3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4" dur="3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7" dur="3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0" dur="3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3" dur="3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6" dur="3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9" dur="3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2" dur="3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5" dur="3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8" dur="3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1" dur="3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4" dur="3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7" dur="3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0" dur="3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1" fill="hold">
                            <p:stCondLst>
                              <p:cond delay="3000"/>
                            </p:stCondLst>
                            <p:childTnLst>
                              <p:par>
                                <p:cTn id="3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0" build="p"/>
      <p:bldP spid="495" grpId="0" animBg="1"/>
      <p:bldP spid="542" grpId="0" animBg="1"/>
      <p:bldP spid="543" grpId="0" animBg="1"/>
      <p:bldP spid="544" grpId="0" animBg="1"/>
      <p:bldP spid="545" grpId="0" animBg="1"/>
      <p:bldP spid="546" grpId="0" animBg="1"/>
      <p:bldP spid="553" grpId="0" animBg="1"/>
      <p:bldP spid="554" grpId="0" animBg="1"/>
      <p:bldP spid="555" grpId="0" animBg="1"/>
      <p:bldP spid="556" grpId="0" animBg="1"/>
      <p:bldP spid="557" grpId="0" animBg="1"/>
      <p:bldP spid="560" grpId="0" animBg="1"/>
      <p:bldP spid="561" grpId="0" animBg="1"/>
      <p:bldP spid="562" grpId="0" animBg="1"/>
      <p:bldP spid="563" grpId="0" animBg="1"/>
      <p:bldP spid="204" grpId="0"/>
      <p:bldP spid="207" grpId="0"/>
      <p:bldP spid="559" grpId="0" animBg="1"/>
      <p:bldP spid="350" grpId="0" animBg="1"/>
      <p:bldP spid="351" grpId="0" animBg="1"/>
      <p:bldP spid="352" grpId="0" animBg="1"/>
      <p:bldP spid="354" grpId="0" animBg="1"/>
      <p:bldP spid="355" grpId="0" animBg="1"/>
      <p:bldP spid="356" grpId="0" animBg="1"/>
      <p:bldP spid="358" grpId="0" animBg="1"/>
      <p:bldP spid="359" grpId="0" animBg="1"/>
      <p:bldP spid="360" grpId="0" animBg="1"/>
      <p:bldP spid="362" grpId="0" animBg="1"/>
      <p:bldP spid="363" grpId="0" animBg="1"/>
      <p:bldP spid="364" grpId="0" animBg="1"/>
      <p:bldP spid="366" grpId="0" animBg="1"/>
      <p:bldP spid="367" grpId="0" animBg="1"/>
      <p:bldP spid="368" grpId="0" animBg="1"/>
      <p:bldP spid="370" grpId="0" animBg="1"/>
      <p:bldP spid="371" grpId="0" animBg="1"/>
      <p:bldP spid="372" grpId="0" animBg="1"/>
      <p:bldP spid="374" grpId="0" animBg="1"/>
      <p:bldP spid="375" grpId="0" animBg="1"/>
      <p:bldP spid="376" grpId="0" animBg="1"/>
      <p:bldP spid="378" grpId="0" animBg="1"/>
      <p:bldP spid="379" grpId="0" animBg="1"/>
      <p:bldP spid="380" grpId="0" animBg="1"/>
      <p:bldP spid="382" grpId="0" animBg="1"/>
      <p:bldP spid="383" grpId="0" animBg="1"/>
      <p:bldP spid="384" grpId="0" animBg="1"/>
      <p:bldP spid="106" grpId="0" animBg="1"/>
      <p:bldP spid="107" grpId="0" animBg="1"/>
      <p:bldP spid="108" grpId="0" animBg="1"/>
      <p:bldP spid="110" grpId="0" animBg="1"/>
      <p:bldP spid="111" grpId="0" animBg="1"/>
      <p:bldP spid="112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2" grpId="0" animBg="1"/>
      <p:bldP spid="134" grpId="0" animBg="1"/>
      <p:bldP spid="135" grpId="0" animBg="1"/>
      <p:bldP spid="136" grpId="0" animBg="1"/>
      <p:bldP spid="138" grpId="0" animBg="1"/>
      <p:bldP spid="139" grpId="0" animBg="1"/>
      <p:bldP spid="140" grpId="0" animBg="1"/>
      <p:bldP spid="142" grpId="0" animBg="1"/>
      <p:bldP spid="143" grpId="0" animBg="1"/>
      <p:bldP spid="144" grpId="0" animBg="1"/>
      <p:bldP spid="146" grpId="0" animBg="1"/>
      <p:bldP spid="147" grpId="0" animBg="1"/>
      <p:bldP spid="148" grpId="0" animBg="1"/>
      <p:bldP spid="150" grpId="0" animBg="1"/>
      <p:bldP spid="151" grpId="0" animBg="1"/>
      <p:bldP spid="152" grpId="0" animBg="1"/>
      <p:bldP spid="154" grpId="0" animBg="1"/>
      <p:bldP spid="155" grpId="0" animBg="1"/>
      <p:bldP spid="156" grpId="0" animBg="1"/>
      <p:bldP spid="158" grpId="0" animBg="1"/>
      <p:bldP spid="159" grpId="0" animBg="1"/>
      <p:bldP spid="160" grpId="0" animBg="1"/>
      <p:bldP spid="162" grpId="0" animBg="1"/>
      <p:bldP spid="163" grpId="0" animBg="1"/>
      <p:bldP spid="164" grpId="0" animBg="1"/>
      <p:bldP spid="166" grpId="0" animBg="1"/>
      <p:bldP spid="167" grpId="0" animBg="1"/>
      <p:bldP spid="168" grpId="0" animBg="1"/>
      <p:bldP spid="170" grpId="0" animBg="1"/>
      <p:bldP spid="173" grpId="0" animBg="1"/>
      <p:bldP spid="174" grpId="0" animBg="1"/>
      <p:bldP spid="176" grpId="0" animBg="1"/>
      <p:bldP spid="177" grpId="0" animBg="1"/>
      <p:bldP spid="178" grpId="0" animBg="1"/>
      <p:bldP spid="180" grpId="0" animBg="1"/>
      <p:bldP spid="181" grpId="0" animBg="1"/>
      <p:bldP spid="182" grpId="0" animBg="1"/>
      <p:bldP spid="184" grpId="0" animBg="1"/>
      <p:bldP spid="185" grpId="0" animBg="1"/>
      <p:bldP spid="186" grpId="0" animBg="1"/>
      <p:bldP spid="188" grpId="0" animBg="1"/>
      <p:bldP spid="189" grpId="0" animBg="1"/>
      <p:bldP spid="190" grpId="0" animBg="1"/>
      <p:bldP spid="192" grpId="0" animBg="1"/>
      <p:bldP spid="193" grpId="0" animBg="1"/>
      <p:bldP spid="194" grpId="0" animBg="1"/>
      <p:bldP spid="196" grpId="0" animBg="1"/>
      <p:bldP spid="197" grpId="0" animBg="1"/>
      <p:bldP spid="198" grpId="0" animBg="1"/>
      <p:bldP spid="200" grpId="0" animBg="1"/>
      <p:bldP spid="201" grpId="0" animBg="1"/>
      <p:bldP spid="202" grpId="0" animBg="1"/>
      <p:bldP spid="206" grpId="0" animBg="1"/>
      <p:bldP spid="209" grpId="0" animBg="1"/>
      <p:bldP spid="210" grpId="0" animBg="1"/>
      <p:bldP spid="212" grpId="0" animBg="1"/>
      <p:bldP spid="213" grpId="0" animBg="1"/>
      <p:bldP spid="214" grpId="0" animBg="1"/>
      <p:bldP spid="2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Box 221">
            <a:extLst>
              <a:ext uri="{FF2B5EF4-FFF2-40B4-BE49-F238E27FC236}">
                <a16:creationId xmlns:a16="http://schemas.microsoft.com/office/drawing/2014/main" id="{1E1A0B84-FF1E-9645-BF30-877EB4FD0740}"/>
              </a:ext>
            </a:extLst>
          </p:cNvPr>
          <p:cNvSpPr txBox="1"/>
          <p:nvPr/>
        </p:nvSpPr>
        <p:spPr>
          <a:xfrm flipH="1">
            <a:off x="249382" y="621128"/>
            <a:ext cx="8806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980616"/>
                </a:solidFill>
              </a:rPr>
              <a:t>[Keller+, ISCAS, 2014] [</a:t>
            </a:r>
            <a:r>
              <a:rPr lang="en-US" sz="2400" b="1" dirty="0" err="1">
                <a:solidFill>
                  <a:srgbClr val="980616"/>
                </a:solidFill>
              </a:rPr>
              <a:t>Hashemian</a:t>
            </a:r>
            <a:r>
              <a:rPr lang="en-US" sz="2400" b="1" dirty="0">
                <a:solidFill>
                  <a:srgbClr val="980616"/>
                </a:solidFill>
              </a:rPr>
              <a:t>, DATE, 2015] [</a:t>
            </a:r>
            <a:r>
              <a:rPr lang="en-US" sz="2400" b="1" dirty="0" err="1">
                <a:solidFill>
                  <a:srgbClr val="980616"/>
                </a:solidFill>
              </a:rPr>
              <a:t>Sutar</a:t>
            </a:r>
            <a:r>
              <a:rPr lang="en-US" sz="2400" b="1" dirty="0">
                <a:solidFill>
                  <a:srgbClr val="980616"/>
                </a:solidFill>
              </a:rPr>
              <a:t>+, TECS, 2018]</a:t>
            </a:r>
          </a:p>
        </p:txBody>
      </p:sp>
      <p:sp>
        <p:nvSpPr>
          <p:cNvPr id="339" name="Content Placeholder 2"/>
          <p:cNvSpPr>
            <a:spLocks noGrp="1"/>
          </p:cNvSpPr>
          <p:nvPr>
            <p:ph idx="1"/>
          </p:nvPr>
        </p:nvSpPr>
        <p:spPr>
          <a:xfrm>
            <a:off x="249382" y="1198092"/>
            <a:ext cx="8668576" cy="87947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Generate random values</a:t>
            </a:r>
            <a:r>
              <a:rPr lang="en-US" sz="2800" b="1" dirty="0">
                <a:solidFill>
                  <a:schemeClr val="accent6"/>
                </a:solidFill>
              </a:rPr>
              <a:t> </a:t>
            </a:r>
            <a:r>
              <a:rPr lang="en-US" sz="2800" dirty="0"/>
              <a:t>using data from cells that </a:t>
            </a:r>
            <a:r>
              <a:rPr lang="en-US" sz="2800" b="1" dirty="0">
                <a:solidFill>
                  <a:srgbClr val="980616"/>
                </a:solidFill>
              </a:rPr>
              <a:t>fail randomly</a:t>
            </a:r>
            <a:r>
              <a:rPr lang="en-US" sz="2800" dirty="0">
                <a:solidFill>
                  <a:srgbClr val="980616"/>
                </a:solidFill>
              </a:rPr>
              <a:t> </a:t>
            </a:r>
            <a:r>
              <a:rPr lang="en-US" sz="2800" dirty="0"/>
              <a:t>with a </a:t>
            </a:r>
            <a:r>
              <a:rPr lang="en-US" sz="2800" b="1" dirty="0">
                <a:solidFill>
                  <a:schemeClr val="accent6"/>
                </a:solidFill>
              </a:rPr>
              <a:t>refresh interval </a:t>
            </a:r>
            <a:r>
              <a:rPr lang="en-US" sz="2800" b="1" i="1" dirty="0">
                <a:solidFill>
                  <a:schemeClr val="accent6"/>
                </a:solidFill>
              </a:rPr>
              <a:t>N</a:t>
            </a:r>
            <a:endParaRPr lang="en-US" sz="28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>
                <a:latin typeface="Cambria" panose="02040503050406030204" pitchFamily="18" charset="0"/>
              </a:rPr>
              <a:t>Retention-based TRNGs</a:t>
            </a:r>
          </a:p>
        </p:txBody>
      </p:sp>
      <p:grpSp>
        <p:nvGrpSpPr>
          <p:cNvPr id="323" name="Group 322"/>
          <p:cNvGrpSpPr/>
          <p:nvPr/>
        </p:nvGrpSpPr>
        <p:grpSpPr>
          <a:xfrm>
            <a:off x="3675757" y="2267082"/>
            <a:ext cx="1905141" cy="2704047"/>
            <a:chOff x="3179064" y="1373122"/>
            <a:chExt cx="2560320" cy="3374108"/>
          </a:xfrm>
        </p:grpSpPr>
        <p:cxnSp>
          <p:nvCxnSpPr>
            <p:cNvPr id="337" name="Straight Connector 336"/>
            <p:cNvCxnSpPr/>
            <p:nvPr/>
          </p:nvCxnSpPr>
          <p:spPr>
            <a:xfrm flipH="1" flipV="1">
              <a:off x="4451604" y="1373122"/>
              <a:ext cx="7620" cy="337410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 flipV="1">
              <a:off x="5099304" y="1373122"/>
              <a:ext cx="0" cy="337410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 flipV="1">
              <a:off x="5739384" y="1373122"/>
              <a:ext cx="0" cy="337410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 flipV="1">
              <a:off x="3819144" y="1373122"/>
              <a:ext cx="0" cy="337410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 flipV="1">
              <a:off x="3179064" y="1373122"/>
              <a:ext cx="0" cy="3374108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2" name="Group 491"/>
          <p:cNvGrpSpPr/>
          <p:nvPr/>
        </p:nvGrpSpPr>
        <p:grpSpPr>
          <a:xfrm rot="5400000">
            <a:off x="2634647" y="866732"/>
            <a:ext cx="1733660" cy="5710862"/>
            <a:chOff x="3179064" y="1411842"/>
            <a:chExt cx="2163259" cy="4237406"/>
          </a:xfrm>
        </p:grpSpPr>
        <p:grpSp>
          <p:nvGrpSpPr>
            <p:cNvPr id="516" name="Group 515"/>
            <p:cNvGrpSpPr/>
            <p:nvPr/>
          </p:nvGrpSpPr>
          <p:grpSpPr>
            <a:xfrm>
              <a:off x="4640539" y="1411842"/>
              <a:ext cx="4" cy="4212468"/>
              <a:chOff x="3367999" y="1465184"/>
              <a:chExt cx="4" cy="4212468"/>
            </a:xfrm>
          </p:grpSpPr>
          <p:cxnSp>
            <p:nvCxnSpPr>
              <p:cNvPr id="526" name="Straight Connector 525"/>
              <p:cNvCxnSpPr/>
              <p:nvPr/>
            </p:nvCxnSpPr>
            <p:spPr>
              <a:xfrm rot="16200000">
                <a:off x="1387496" y="3697149"/>
                <a:ext cx="3961006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/>
              <p:cNvCxnSpPr/>
              <p:nvPr/>
            </p:nvCxnSpPr>
            <p:spPr>
              <a:xfrm rot="16200000">
                <a:off x="3280373" y="1552814"/>
                <a:ext cx="17526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7" name="Group 516"/>
            <p:cNvGrpSpPr/>
            <p:nvPr/>
          </p:nvGrpSpPr>
          <p:grpSpPr>
            <a:xfrm>
              <a:off x="5342321" y="1411842"/>
              <a:ext cx="2" cy="4237406"/>
              <a:chOff x="3422081" y="1465184"/>
              <a:chExt cx="2" cy="4237406"/>
            </a:xfrm>
          </p:grpSpPr>
          <p:cxnSp>
            <p:nvCxnSpPr>
              <p:cNvPr id="524" name="Straight Connector 523"/>
              <p:cNvCxnSpPr/>
              <p:nvPr/>
            </p:nvCxnSpPr>
            <p:spPr>
              <a:xfrm rot="16200000">
                <a:off x="1429108" y="3709617"/>
                <a:ext cx="3985946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/>
              <p:cNvCxnSpPr/>
              <p:nvPr/>
            </p:nvCxnSpPr>
            <p:spPr>
              <a:xfrm rot="16200000">
                <a:off x="3334453" y="1552814"/>
                <a:ext cx="175259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8" name="Group 517"/>
            <p:cNvGrpSpPr/>
            <p:nvPr/>
          </p:nvGrpSpPr>
          <p:grpSpPr>
            <a:xfrm>
              <a:off x="3927988" y="1411842"/>
              <a:ext cx="2" cy="4212468"/>
              <a:chOff x="3287908" y="1465184"/>
              <a:chExt cx="2" cy="4212468"/>
            </a:xfrm>
          </p:grpSpPr>
          <p:cxnSp>
            <p:nvCxnSpPr>
              <p:cNvPr id="522" name="Straight Connector 521"/>
              <p:cNvCxnSpPr/>
              <p:nvPr/>
            </p:nvCxnSpPr>
            <p:spPr>
              <a:xfrm rot="16200000">
                <a:off x="1307404" y="3697148"/>
                <a:ext cx="3961008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 rot="16200000">
                <a:off x="3200280" y="1552814"/>
                <a:ext cx="17526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9" name="Group 518"/>
            <p:cNvGrpSpPr/>
            <p:nvPr/>
          </p:nvGrpSpPr>
          <p:grpSpPr>
            <a:xfrm>
              <a:off x="3179064" y="1411842"/>
              <a:ext cx="2" cy="4212468"/>
              <a:chOff x="3179064" y="1465184"/>
              <a:chExt cx="2" cy="4212468"/>
            </a:xfrm>
          </p:grpSpPr>
          <p:cxnSp>
            <p:nvCxnSpPr>
              <p:cNvPr id="520" name="Straight Connector 519"/>
              <p:cNvCxnSpPr/>
              <p:nvPr/>
            </p:nvCxnSpPr>
            <p:spPr>
              <a:xfrm rot="16200000">
                <a:off x="1198560" y="3697149"/>
                <a:ext cx="3961007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olid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 rot="16200000">
                <a:off x="3091436" y="1552814"/>
                <a:ext cx="175260" cy="0"/>
              </a:xfrm>
              <a:prstGeom prst="lin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 cap="rnd">
                <a:solidFill>
                  <a:schemeClr val="bg1">
                    <a:lumMod val="6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14" name="Straight Connector 513"/>
          <p:cNvCxnSpPr>
            <a:stCxn id="498" idx="0"/>
          </p:cNvCxnSpPr>
          <p:nvPr/>
        </p:nvCxnSpPr>
        <p:spPr>
          <a:xfrm flipH="1" flipV="1">
            <a:off x="1764424" y="2253993"/>
            <a:ext cx="5670" cy="27040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 flipV="1">
            <a:off x="2724463" y="2275491"/>
            <a:ext cx="0" cy="27040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Straight Connector 509"/>
          <p:cNvCxnSpPr/>
          <p:nvPr/>
        </p:nvCxnSpPr>
        <p:spPr>
          <a:xfrm flipV="1">
            <a:off x="2255739" y="2267082"/>
            <a:ext cx="0" cy="27040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Straight Connector 507"/>
          <p:cNvCxnSpPr/>
          <p:nvPr/>
        </p:nvCxnSpPr>
        <p:spPr>
          <a:xfrm flipV="1">
            <a:off x="1290559" y="2267082"/>
            <a:ext cx="0" cy="27040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Straight Connector 505"/>
          <p:cNvCxnSpPr/>
          <p:nvPr/>
        </p:nvCxnSpPr>
        <p:spPr>
          <a:xfrm flipV="1">
            <a:off x="3188541" y="2275491"/>
            <a:ext cx="0" cy="270404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 w="38100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4" name="Group 493"/>
          <p:cNvGrpSpPr/>
          <p:nvPr/>
        </p:nvGrpSpPr>
        <p:grpSpPr>
          <a:xfrm>
            <a:off x="1046274" y="4971129"/>
            <a:ext cx="2381426" cy="316503"/>
            <a:chOff x="2223532" y="4533556"/>
            <a:chExt cx="3200400" cy="394932"/>
          </a:xfrm>
        </p:grpSpPr>
        <p:sp>
          <p:nvSpPr>
            <p:cNvPr id="496" name="Rounded Rectangle 495"/>
            <p:cNvSpPr/>
            <p:nvPr/>
          </p:nvSpPr>
          <p:spPr>
            <a:xfrm>
              <a:off x="222353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497" name="Rounded Rectangle 496"/>
            <p:cNvSpPr/>
            <p:nvPr/>
          </p:nvSpPr>
          <p:spPr>
            <a:xfrm>
              <a:off x="286361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8" name="Rounded Rectangle 497"/>
            <p:cNvSpPr/>
            <p:nvPr/>
          </p:nvSpPr>
          <p:spPr>
            <a:xfrm>
              <a:off x="350369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99" name="Rounded Rectangle 498"/>
            <p:cNvSpPr/>
            <p:nvPr/>
          </p:nvSpPr>
          <p:spPr>
            <a:xfrm>
              <a:off x="414377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0" name="Rounded Rectangle 499"/>
            <p:cNvSpPr/>
            <p:nvPr/>
          </p:nvSpPr>
          <p:spPr>
            <a:xfrm>
              <a:off x="478385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495" name="Rounded Rectangle 494"/>
          <p:cNvSpPr/>
          <p:nvPr/>
        </p:nvSpPr>
        <p:spPr>
          <a:xfrm>
            <a:off x="366364" y="2590637"/>
            <a:ext cx="383855" cy="2265404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Row Decoder</a:t>
            </a:r>
          </a:p>
        </p:txBody>
      </p:sp>
      <p:sp>
        <p:nvSpPr>
          <p:cNvPr id="542" name="Oval 541"/>
          <p:cNvSpPr/>
          <p:nvPr/>
        </p:nvSpPr>
        <p:spPr>
          <a:xfrm>
            <a:off x="1048803" y="2589518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Oval 542"/>
          <p:cNvSpPr/>
          <p:nvPr/>
        </p:nvSpPr>
        <p:spPr>
          <a:xfrm>
            <a:off x="1525088" y="258951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Oval 543"/>
          <p:cNvSpPr/>
          <p:nvPr/>
        </p:nvSpPr>
        <p:spPr>
          <a:xfrm>
            <a:off x="2001373" y="258951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Oval 544"/>
          <p:cNvSpPr/>
          <p:nvPr/>
        </p:nvSpPr>
        <p:spPr>
          <a:xfrm>
            <a:off x="2477659" y="2589518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Oval 545"/>
          <p:cNvSpPr/>
          <p:nvPr/>
        </p:nvSpPr>
        <p:spPr>
          <a:xfrm>
            <a:off x="2953944" y="2589518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Chord 552"/>
          <p:cNvSpPr/>
          <p:nvPr/>
        </p:nvSpPr>
        <p:spPr>
          <a:xfrm>
            <a:off x="1048803" y="2589517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Chord 553"/>
          <p:cNvSpPr/>
          <p:nvPr/>
        </p:nvSpPr>
        <p:spPr>
          <a:xfrm>
            <a:off x="1525088" y="2589517"/>
            <a:ext cx="476285" cy="512967"/>
          </a:xfrm>
          <a:prstGeom prst="chord">
            <a:avLst>
              <a:gd name="adj1" fmla="val 12747321"/>
              <a:gd name="adj2" fmla="val 1965980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Chord 554"/>
          <p:cNvSpPr/>
          <p:nvPr/>
        </p:nvSpPr>
        <p:spPr>
          <a:xfrm>
            <a:off x="2001373" y="2589517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Chord 555"/>
          <p:cNvSpPr/>
          <p:nvPr/>
        </p:nvSpPr>
        <p:spPr>
          <a:xfrm>
            <a:off x="2477658" y="2589517"/>
            <a:ext cx="476285" cy="512967"/>
          </a:xfrm>
          <a:prstGeom prst="chord">
            <a:avLst>
              <a:gd name="adj1" fmla="val 12350173"/>
              <a:gd name="adj2" fmla="val 200350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Chord 556"/>
          <p:cNvSpPr/>
          <p:nvPr/>
        </p:nvSpPr>
        <p:spPr>
          <a:xfrm>
            <a:off x="2953944" y="2589517"/>
            <a:ext cx="476285" cy="512967"/>
          </a:xfrm>
          <a:prstGeom prst="chord">
            <a:avLst>
              <a:gd name="adj1" fmla="val 11541880"/>
              <a:gd name="adj2" fmla="val 2086992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Oval 559"/>
          <p:cNvSpPr/>
          <p:nvPr/>
        </p:nvSpPr>
        <p:spPr>
          <a:xfrm>
            <a:off x="1525823" y="258904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Oval 560"/>
          <p:cNvSpPr/>
          <p:nvPr/>
        </p:nvSpPr>
        <p:spPr>
          <a:xfrm>
            <a:off x="2002108" y="258904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Oval 561"/>
          <p:cNvSpPr/>
          <p:nvPr/>
        </p:nvSpPr>
        <p:spPr>
          <a:xfrm>
            <a:off x="2478394" y="258904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Oval 562"/>
          <p:cNvSpPr/>
          <p:nvPr/>
        </p:nvSpPr>
        <p:spPr>
          <a:xfrm>
            <a:off x="2954679" y="258904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Content Placeholder 3"/>
          <p:cNvSpPr txBox="1">
            <a:spLocks/>
          </p:cNvSpPr>
          <p:nvPr/>
        </p:nvSpPr>
        <p:spPr>
          <a:xfrm>
            <a:off x="6271636" y="3870094"/>
            <a:ext cx="1908747" cy="708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980616"/>
                </a:solidFill>
              </a:rPr>
              <a:t>Fails with refresh interval </a:t>
            </a:r>
            <a:r>
              <a:rPr lang="en-US" sz="2400" b="1" dirty="0">
                <a:solidFill>
                  <a:srgbClr val="980616"/>
                </a:solidFill>
              </a:rPr>
              <a:t>N</a:t>
            </a:r>
          </a:p>
        </p:txBody>
      </p:sp>
      <p:cxnSp>
        <p:nvCxnSpPr>
          <p:cNvPr id="205" name="Straight Arrow Connector 204"/>
          <p:cNvCxnSpPr/>
          <p:nvPr/>
        </p:nvCxnSpPr>
        <p:spPr>
          <a:xfrm flipH="1" flipV="1">
            <a:off x="5925504" y="4097053"/>
            <a:ext cx="662628" cy="14951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Content Placeholder 3"/>
          <p:cNvSpPr txBox="1">
            <a:spLocks/>
          </p:cNvSpPr>
          <p:nvPr/>
        </p:nvSpPr>
        <p:spPr>
          <a:xfrm>
            <a:off x="6497873" y="2142419"/>
            <a:ext cx="2151006" cy="10590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Can handle a longer refresh interval</a:t>
            </a:r>
          </a:p>
        </p:txBody>
      </p:sp>
      <p:cxnSp>
        <p:nvCxnSpPr>
          <p:cNvPr id="208" name="Straight Arrow Connector 207"/>
          <p:cNvCxnSpPr>
            <a:cxnSpLocks/>
            <a:stCxn id="207" idx="1"/>
          </p:cNvCxnSpPr>
          <p:nvPr/>
        </p:nvCxnSpPr>
        <p:spPr>
          <a:xfrm flipH="1">
            <a:off x="5886249" y="2671920"/>
            <a:ext cx="611624" cy="5716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7" name="Group 316"/>
          <p:cNvGrpSpPr/>
          <p:nvPr/>
        </p:nvGrpSpPr>
        <p:grpSpPr>
          <a:xfrm>
            <a:off x="3416314" y="4979538"/>
            <a:ext cx="2381426" cy="316503"/>
            <a:chOff x="2223532" y="4533556"/>
            <a:chExt cx="3200400" cy="394932"/>
          </a:xfrm>
        </p:grpSpPr>
        <p:sp>
          <p:nvSpPr>
            <p:cNvPr id="318" name="Rounded Rectangle 317"/>
            <p:cNvSpPr/>
            <p:nvPr/>
          </p:nvSpPr>
          <p:spPr>
            <a:xfrm>
              <a:off x="222353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19" name="Rounded Rectangle 318"/>
            <p:cNvSpPr/>
            <p:nvPr/>
          </p:nvSpPr>
          <p:spPr>
            <a:xfrm>
              <a:off x="286361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0" name="Rounded Rectangle 319"/>
            <p:cNvSpPr/>
            <p:nvPr/>
          </p:nvSpPr>
          <p:spPr>
            <a:xfrm>
              <a:off x="350369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  <a:endParaRPr lang="en-US" sz="2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21" name="Rounded Rectangle 320"/>
            <p:cNvSpPr/>
            <p:nvPr/>
          </p:nvSpPr>
          <p:spPr>
            <a:xfrm>
              <a:off x="414377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  <p:sp>
          <p:nvSpPr>
            <p:cNvPr id="322" name="Rounded Rectangle 321"/>
            <p:cNvSpPr/>
            <p:nvPr/>
          </p:nvSpPr>
          <p:spPr>
            <a:xfrm>
              <a:off x="4783852" y="4533556"/>
              <a:ext cx="640080" cy="39493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SA</a:t>
              </a:r>
            </a:p>
          </p:txBody>
        </p:sp>
      </p:grpSp>
      <p:sp>
        <p:nvSpPr>
          <p:cNvPr id="559" name="Oval 558"/>
          <p:cNvSpPr/>
          <p:nvPr/>
        </p:nvSpPr>
        <p:spPr>
          <a:xfrm>
            <a:off x="1049538" y="258904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349"/>
          <p:cNvSpPr/>
          <p:nvPr/>
        </p:nvSpPr>
        <p:spPr>
          <a:xfrm>
            <a:off x="1527256" y="3166087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Chord 350"/>
          <p:cNvSpPr/>
          <p:nvPr/>
        </p:nvSpPr>
        <p:spPr>
          <a:xfrm>
            <a:off x="1527256" y="3166086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351"/>
          <p:cNvSpPr/>
          <p:nvPr/>
        </p:nvSpPr>
        <p:spPr>
          <a:xfrm>
            <a:off x="1527991" y="316560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353"/>
          <p:cNvSpPr/>
          <p:nvPr/>
        </p:nvSpPr>
        <p:spPr>
          <a:xfrm>
            <a:off x="3907493" y="3184710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Chord 354"/>
          <p:cNvSpPr/>
          <p:nvPr/>
        </p:nvSpPr>
        <p:spPr>
          <a:xfrm>
            <a:off x="3907493" y="3184709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Oval 355"/>
          <p:cNvSpPr/>
          <p:nvPr/>
        </p:nvSpPr>
        <p:spPr>
          <a:xfrm>
            <a:off x="3908228" y="318423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/>
          <p:cNvSpPr/>
          <p:nvPr/>
        </p:nvSpPr>
        <p:spPr>
          <a:xfrm>
            <a:off x="4873153" y="4381019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Chord 358"/>
          <p:cNvSpPr/>
          <p:nvPr/>
        </p:nvSpPr>
        <p:spPr>
          <a:xfrm>
            <a:off x="4873153" y="4381018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Oval 359"/>
          <p:cNvSpPr/>
          <p:nvPr/>
        </p:nvSpPr>
        <p:spPr>
          <a:xfrm>
            <a:off x="4873888" y="4380541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Oval 361"/>
          <p:cNvSpPr/>
          <p:nvPr/>
        </p:nvSpPr>
        <p:spPr>
          <a:xfrm>
            <a:off x="2498772" y="4341617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Chord 362"/>
          <p:cNvSpPr/>
          <p:nvPr/>
        </p:nvSpPr>
        <p:spPr>
          <a:xfrm>
            <a:off x="2498772" y="4341616"/>
            <a:ext cx="476285" cy="512967"/>
          </a:xfrm>
          <a:prstGeom prst="chord">
            <a:avLst>
              <a:gd name="adj1" fmla="val 11424034"/>
              <a:gd name="adj2" fmla="val 20947182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Oval 363"/>
          <p:cNvSpPr/>
          <p:nvPr/>
        </p:nvSpPr>
        <p:spPr>
          <a:xfrm>
            <a:off x="2499507" y="434113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Oval 365"/>
          <p:cNvSpPr/>
          <p:nvPr/>
        </p:nvSpPr>
        <p:spPr>
          <a:xfrm>
            <a:off x="1057598" y="4337806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Chord 366"/>
          <p:cNvSpPr/>
          <p:nvPr/>
        </p:nvSpPr>
        <p:spPr>
          <a:xfrm>
            <a:off x="1057598" y="4337805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Oval 367"/>
          <p:cNvSpPr/>
          <p:nvPr/>
        </p:nvSpPr>
        <p:spPr>
          <a:xfrm>
            <a:off x="1058333" y="4337328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Oval 369"/>
          <p:cNvSpPr/>
          <p:nvPr/>
        </p:nvSpPr>
        <p:spPr>
          <a:xfrm>
            <a:off x="1065013" y="3743042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Chord 370"/>
          <p:cNvSpPr/>
          <p:nvPr/>
        </p:nvSpPr>
        <p:spPr>
          <a:xfrm>
            <a:off x="1065013" y="3743041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Oval 371"/>
          <p:cNvSpPr/>
          <p:nvPr/>
        </p:nvSpPr>
        <p:spPr>
          <a:xfrm>
            <a:off x="1065748" y="374256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3430559" y="3757969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Chord 374"/>
          <p:cNvSpPr/>
          <p:nvPr/>
        </p:nvSpPr>
        <p:spPr>
          <a:xfrm>
            <a:off x="3430559" y="3757968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/>
          <p:cNvSpPr/>
          <p:nvPr/>
        </p:nvSpPr>
        <p:spPr>
          <a:xfrm>
            <a:off x="3431294" y="3757491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>
            <a:off x="3906843" y="3748347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Chord 378"/>
          <p:cNvSpPr/>
          <p:nvPr/>
        </p:nvSpPr>
        <p:spPr>
          <a:xfrm>
            <a:off x="3906843" y="3748346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Oval 379"/>
          <p:cNvSpPr/>
          <p:nvPr/>
        </p:nvSpPr>
        <p:spPr>
          <a:xfrm>
            <a:off x="3907578" y="374786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Oval 381"/>
          <p:cNvSpPr/>
          <p:nvPr/>
        </p:nvSpPr>
        <p:spPr>
          <a:xfrm>
            <a:off x="2498772" y="376553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Chord 382"/>
          <p:cNvSpPr/>
          <p:nvPr/>
        </p:nvSpPr>
        <p:spPr>
          <a:xfrm>
            <a:off x="2498772" y="3765537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Oval 383"/>
          <p:cNvSpPr/>
          <p:nvPr/>
        </p:nvSpPr>
        <p:spPr>
          <a:xfrm>
            <a:off x="2499507" y="376506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3435864" y="2594924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hord 106"/>
          <p:cNvSpPr/>
          <p:nvPr/>
        </p:nvSpPr>
        <p:spPr>
          <a:xfrm>
            <a:off x="3435864" y="2594923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436599" y="2594446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4385014" y="3185527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hord 110"/>
          <p:cNvSpPr/>
          <p:nvPr/>
        </p:nvSpPr>
        <p:spPr>
          <a:xfrm>
            <a:off x="4385014" y="3185526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4385749" y="318504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537696" y="3740159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Chord 114"/>
          <p:cNvSpPr/>
          <p:nvPr/>
        </p:nvSpPr>
        <p:spPr>
          <a:xfrm>
            <a:off x="1537696" y="3740158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538431" y="3739681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903420" y="4339820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hord 118"/>
          <p:cNvSpPr/>
          <p:nvPr/>
        </p:nvSpPr>
        <p:spPr>
          <a:xfrm>
            <a:off x="3903420" y="4339819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904155" y="433934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2014971" y="4336332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Chord 122"/>
          <p:cNvSpPr/>
          <p:nvPr/>
        </p:nvSpPr>
        <p:spPr>
          <a:xfrm>
            <a:off x="2014971" y="4336331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015706" y="433585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5352152" y="3771986"/>
            <a:ext cx="476285" cy="512967"/>
          </a:xfrm>
          <a:prstGeom prst="ellipse">
            <a:avLst/>
          </a:prstGeom>
          <a:solidFill>
            <a:srgbClr val="C00000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Chord 126"/>
          <p:cNvSpPr/>
          <p:nvPr/>
        </p:nvSpPr>
        <p:spPr>
          <a:xfrm>
            <a:off x="5352152" y="3771985"/>
            <a:ext cx="476285" cy="512967"/>
          </a:xfrm>
          <a:prstGeom prst="chord">
            <a:avLst>
              <a:gd name="adj1" fmla="val 10745381"/>
              <a:gd name="adj2" fmla="val 66455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5352887" y="3771508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4881780" y="3188631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hord 130"/>
          <p:cNvSpPr/>
          <p:nvPr/>
        </p:nvSpPr>
        <p:spPr>
          <a:xfrm>
            <a:off x="4881780" y="3188630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4882515" y="3188153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5346458" y="2591662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Chord 134"/>
          <p:cNvSpPr/>
          <p:nvPr/>
        </p:nvSpPr>
        <p:spPr>
          <a:xfrm>
            <a:off x="5346458" y="2591661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5347193" y="259118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540664" y="4344362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hord 138"/>
          <p:cNvSpPr/>
          <p:nvPr/>
        </p:nvSpPr>
        <p:spPr>
          <a:xfrm>
            <a:off x="1540664" y="4344361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541399" y="434388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3906201" y="2597747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hord 142"/>
          <p:cNvSpPr/>
          <p:nvPr/>
        </p:nvSpPr>
        <p:spPr>
          <a:xfrm>
            <a:off x="3906201" y="2597746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3906936" y="259726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4387855" y="4350047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hord 146"/>
          <p:cNvSpPr/>
          <p:nvPr/>
        </p:nvSpPr>
        <p:spPr>
          <a:xfrm>
            <a:off x="4387855" y="4350046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4388590" y="434956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2950156" y="3167552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hord 150"/>
          <p:cNvSpPr/>
          <p:nvPr/>
        </p:nvSpPr>
        <p:spPr>
          <a:xfrm>
            <a:off x="2950156" y="3167551"/>
            <a:ext cx="476285" cy="512967"/>
          </a:xfrm>
          <a:prstGeom prst="chord">
            <a:avLst>
              <a:gd name="adj1" fmla="val 12511964"/>
              <a:gd name="adj2" fmla="val 19955657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2950891" y="316707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2005469" y="3163840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Chord 154"/>
          <p:cNvSpPr/>
          <p:nvPr/>
        </p:nvSpPr>
        <p:spPr>
          <a:xfrm>
            <a:off x="2005469" y="3163839"/>
            <a:ext cx="476285" cy="512967"/>
          </a:xfrm>
          <a:prstGeom prst="chord">
            <a:avLst>
              <a:gd name="adj1" fmla="val 13083115"/>
              <a:gd name="adj2" fmla="val 1932863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2006204" y="316336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2005375" y="3738725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Chord 158"/>
          <p:cNvSpPr/>
          <p:nvPr/>
        </p:nvSpPr>
        <p:spPr>
          <a:xfrm>
            <a:off x="2005375" y="3738724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2006110" y="3738247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2965765" y="4342740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Chord 162"/>
          <p:cNvSpPr/>
          <p:nvPr/>
        </p:nvSpPr>
        <p:spPr>
          <a:xfrm>
            <a:off x="2965765" y="4342739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2966500" y="434226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4876602" y="2587263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Chord 166"/>
          <p:cNvSpPr/>
          <p:nvPr/>
        </p:nvSpPr>
        <p:spPr>
          <a:xfrm>
            <a:off x="4876602" y="2587262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4877337" y="2586785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349254" y="3188230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Chord 172"/>
          <p:cNvSpPr/>
          <p:nvPr/>
        </p:nvSpPr>
        <p:spPr>
          <a:xfrm>
            <a:off x="5349254" y="3188229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5349989" y="318775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4380160" y="3763797"/>
            <a:ext cx="476285" cy="512967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Chord 176"/>
          <p:cNvSpPr/>
          <p:nvPr/>
        </p:nvSpPr>
        <p:spPr>
          <a:xfrm>
            <a:off x="4380160" y="3763796"/>
            <a:ext cx="476285" cy="512967"/>
          </a:xfrm>
          <a:prstGeom prst="chord">
            <a:avLst>
              <a:gd name="adj1" fmla="val 11755707"/>
              <a:gd name="adj2" fmla="val 20656863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4380895" y="3763319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3431652" y="4335854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Chord 180"/>
          <p:cNvSpPr/>
          <p:nvPr/>
        </p:nvSpPr>
        <p:spPr>
          <a:xfrm>
            <a:off x="3431652" y="4335853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3432387" y="4335376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5343490" y="437028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Chord 184"/>
          <p:cNvSpPr/>
          <p:nvPr/>
        </p:nvSpPr>
        <p:spPr>
          <a:xfrm>
            <a:off x="5343490" y="4370287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5344225" y="436981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2472338" y="3173042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Chord 188"/>
          <p:cNvSpPr/>
          <p:nvPr/>
        </p:nvSpPr>
        <p:spPr>
          <a:xfrm>
            <a:off x="2472338" y="3173041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2473073" y="3172564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4867885" y="377694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Chord 192"/>
          <p:cNvSpPr/>
          <p:nvPr/>
        </p:nvSpPr>
        <p:spPr>
          <a:xfrm>
            <a:off x="4867885" y="3776947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4868620" y="377647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1046659" y="3165240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Chord 196"/>
          <p:cNvSpPr/>
          <p:nvPr/>
        </p:nvSpPr>
        <p:spPr>
          <a:xfrm>
            <a:off x="1046659" y="3165239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047394" y="316476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4384194" y="2597739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Chord 200"/>
          <p:cNvSpPr/>
          <p:nvPr/>
        </p:nvSpPr>
        <p:spPr>
          <a:xfrm>
            <a:off x="4384194" y="2597738"/>
            <a:ext cx="476285" cy="512967"/>
          </a:xfrm>
          <a:prstGeom prst="chord">
            <a:avLst>
              <a:gd name="adj1" fmla="val 12931907"/>
              <a:gd name="adj2" fmla="val 19491954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4384929" y="2597261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2965274" y="3776470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Chord 208"/>
          <p:cNvSpPr/>
          <p:nvPr/>
        </p:nvSpPr>
        <p:spPr>
          <a:xfrm>
            <a:off x="2965274" y="3776469"/>
            <a:ext cx="476285" cy="512967"/>
          </a:xfrm>
          <a:prstGeom prst="chord">
            <a:avLst>
              <a:gd name="adj1" fmla="val 12646583"/>
              <a:gd name="adj2" fmla="val 19740409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2966009" y="3775992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3432593" y="3173848"/>
            <a:ext cx="476285" cy="512967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Chord 212"/>
          <p:cNvSpPr/>
          <p:nvPr/>
        </p:nvSpPr>
        <p:spPr>
          <a:xfrm>
            <a:off x="3432593" y="3173847"/>
            <a:ext cx="476285" cy="512967"/>
          </a:xfrm>
          <a:prstGeom prst="chord">
            <a:avLst>
              <a:gd name="adj1" fmla="val 13564824"/>
              <a:gd name="adj2" fmla="val 18857836"/>
            </a:avLst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3433328" y="3173370"/>
            <a:ext cx="476285" cy="51296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056953" y="2660817"/>
            <a:ext cx="4767939" cy="1932958"/>
            <a:chOff x="1056953" y="2817402"/>
            <a:chExt cx="4767939" cy="1932958"/>
          </a:xfrm>
        </p:grpSpPr>
        <p:cxnSp>
          <p:nvCxnSpPr>
            <p:cNvPr id="618" name="Straight Connector 617"/>
            <p:cNvCxnSpPr/>
            <p:nvPr/>
          </p:nvCxnSpPr>
          <p:spPr>
            <a:xfrm flipV="1">
              <a:off x="1560073" y="2864050"/>
              <a:ext cx="40824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Straight Connector 618"/>
            <p:cNvCxnSpPr/>
            <p:nvPr/>
          </p:nvCxnSpPr>
          <p:spPr>
            <a:xfrm flipV="1">
              <a:off x="2066838" y="2817402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Straight Connector 619"/>
            <p:cNvCxnSpPr/>
            <p:nvPr/>
          </p:nvCxnSpPr>
          <p:spPr>
            <a:xfrm flipV="1">
              <a:off x="2510580" y="2887943"/>
              <a:ext cx="421248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Straight Connector 620"/>
            <p:cNvCxnSpPr/>
            <p:nvPr/>
          </p:nvCxnSpPr>
          <p:spPr>
            <a:xfrm flipV="1">
              <a:off x="2950399" y="2945194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Straight Connector 616"/>
            <p:cNvCxnSpPr/>
            <p:nvPr/>
          </p:nvCxnSpPr>
          <p:spPr>
            <a:xfrm flipV="1">
              <a:off x="1056953" y="2932699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 flipV="1">
              <a:off x="1535406" y="3509268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 flipV="1">
              <a:off x="3915643" y="3527891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 flipV="1">
              <a:off x="4881303" y="4724200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 flipV="1">
              <a:off x="2506922" y="4703554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 flipV="1">
              <a:off x="1065748" y="4680987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 flipV="1">
              <a:off x="1130478" y="3970926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 flipV="1">
              <a:off x="3496024" y="3985853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flipV="1">
              <a:off x="3972308" y="3976231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 flipV="1">
              <a:off x="2564237" y="3993422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3432319" y="3005464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4381469" y="3596067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1534151" y="4150699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3899875" y="4750360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2011426" y="4746872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5348607" y="4182526"/>
              <a:ext cx="47628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4947245" y="3416515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5411923" y="2819546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V="1">
              <a:off x="1606129" y="4572246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V="1">
              <a:off x="3971666" y="2825631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4453320" y="4577931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V="1">
              <a:off x="3020310" y="3456393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V="1">
              <a:off x="2070934" y="3419858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 flipV="1">
              <a:off x="2013525" y="4081906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2973915" y="4685921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4884752" y="2930444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5357404" y="3531411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 flipV="1">
              <a:off x="4388310" y="4106978"/>
              <a:ext cx="455873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flipV="1">
              <a:off x="3497117" y="4563738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5408955" y="4598172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 flipV="1">
              <a:off x="2537803" y="3400926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 flipV="1">
              <a:off x="4933350" y="4004832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 flipV="1">
              <a:off x="1112124" y="3393124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 flipV="1">
              <a:off x="4449659" y="2858446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flipV="1">
              <a:off x="3030739" y="4055933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flipV="1">
              <a:off x="3498058" y="3401732"/>
              <a:ext cx="34020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A40422A9-4630-B843-AA73-5D5D68836895}"/>
              </a:ext>
            </a:extLst>
          </p:cNvPr>
          <p:cNvCxnSpPr>
            <a:cxnSpLocks/>
          </p:cNvCxnSpPr>
          <p:nvPr/>
        </p:nvCxnSpPr>
        <p:spPr>
          <a:xfrm flipH="1" flipV="1">
            <a:off x="2792077" y="4868191"/>
            <a:ext cx="396221" cy="7739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7" name="Content Placeholder 3">
            <a:extLst>
              <a:ext uri="{FF2B5EF4-FFF2-40B4-BE49-F238E27FC236}">
                <a16:creationId xmlns:a16="http://schemas.microsoft.com/office/drawing/2014/main" id="{69F9C423-5D08-FE4A-B934-4214F5087911}"/>
              </a:ext>
            </a:extLst>
          </p:cNvPr>
          <p:cNvSpPr txBox="1">
            <a:spLocks/>
          </p:cNvSpPr>
          <p:nvPr/>
        </p:nvSpPr>
        <p:spPr>
          <a:xfrm>
            <a:off x="558291" y="5681132"/>
            <a:ext cx="7591102" cy="7081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/>
              <a:t>After time N, some cells leak close to </a:t>
            </a:r>
            <a:r>
              <a:rPr lang="en-US" sz="2800" b="1" dirty="0" err="1"/>
              <a:t>Vmin</a:t>
            </a:r>
            <a:r>
              <a:rPr lang="en-US" sz="2800" b="1" dirty="0"/>
              <a:t>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/>
              <a:t>These </a:t>
            </a:r>
            <a:r>
              <a:rPr lang="en-US" sz="2800" b="1" dirty="0">
                <a:solidFill>
                  <a:schemeClr val="accent5"/>
                </a:solidFill>
              </a:rPr>
              <a:t>RNG cells </a:t>
            </a:r>
            <a:r>
              <a:rPr lang="en-US" sz="2800" b="1" dirty="0"/>
              <a:t>fail randomly 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36E1A517-DA27-7D43-9957-1EC2CD273B59}"/>
              </a:ext>
            </a:extLst>
          </p:cNvPr>
          <p:cNvSpPr/>
          <p:nvPr/>
        </p:nvSpPr>
        <p:spPr>
          <a:xfrm>
            <a:off x="0" y="696163"/>
            <a:ext cx="9144000" cy="5743497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0"/>
              </a:schemeClr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AA0026E5-CFE2-C847-A799-9923A8F82804}"/>
              </a:ext>
            </a:extLst>
          </p:cNvPr>
          <p:cNvSpPr txBox="1"/>
          <p:nvPr/>
        </p:nvSpPr>
        <p:spPr>
          <a:xfrm>
            <a:off x="322441" y="1981850"/>
            <a:ext cx="8494721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3200" b="1" dirty="0">
              <a:latin typeface="Cambria" charset="0"/>
              <a:ea typeface="Cambria" charset="0"/>
              <a:cs typeface="Cambria" charset="0"/>
            </a:endParaRPr>
          </a:p>
          <a:p>
            <a:pPr algn="ctr"/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The </a:t>
            </a:r>
            <a:r>
              <a:rPr lang="en-US" sz="3200" b="1" dirty="0">
                <a:solidFill>
                  <a:schemeClr val="accent5"/>
                </a:solidFill>
                <a:latin typeface="Cambria" charset="0"/>
                <a:ea typeface="Cambria" charset="0"/>
                <a:cs typeface="Cambria" charset="0"/>
              </a:rPr>
              <a:t>key idea </a:t>
            </a:r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is to extract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ambria" charset="0"/>
                <a:ea typeface="Cambria" charset="0"/>
                <a:cs typeface="Cambria" charset="0"/>
              </a:rPr>
              <a:t>random values </a:t>
            </a:r>
          </a:p>
          <a:p>
            <a:pPr algn="ctr"/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by aggregating values from RNG cells after every </a:t>
            </a:r>
            <a:r>
              <a:rPr lang="en-US" sz="3200" b="1" i="1" dirty="0">
                <a:latin typeface="Cambria" charset="0"/>
                <a:ea typeface="Cambria" charset="0"/>
                <a:cs typeface="Cambria" charset="0"/>
              </a:rPr>
              <a:t>increased</a:t>
            </a:r>
            <a:r>
              <a:rPr lang="en-US" sz="3200" b="1" dirty="0">
                <a:latin typeface="Cambria" charset="0"/>
                <a:ea typeface="Cambria" charset="0"/>
                <a:cs typeface="Cambria" charset="0"/>
              </a:rPr>
              <a:t> refresh interval N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Cambria" charset="0"/>
              <a:ea typeface="Cambria" charset="0"/>
              <a:cs typeface="Cambria" charset="0"/>
            </a:endParaRPr>
          </a:p>
          <a:p>
            <a:pPr algn="ctr"/>
            <a:endParaRPr lang="en-US" sz="4000" b="1" dirty="0">
              <a:latin typeface="Cambria" charset="0"/>
              <a:ea typeface="Cambria" charset="0"/>
              <a:cs typeface="Cambria" charset="0"/>
            </a:endParaRP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D0B5436C-7F0D-8C44-BBD1-BF3241D75617}"/>
              </a:ext>
            </a:extLst>
          </p:cNvPr>
          <p:cNvSpPr/>
          <p:nvPr/>
        </p:nvSpPr>
        <p:spPr>
          <a:xfrm>
            <a:off x="1699636" y="6439090"/>
            <a:ext cx="5705211" cy="34104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alpha val="0"/>
              </a:schemeClr>
            </a:solidFill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417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b="1" dirty="0"/>
              <a:t>DRAM Retention TRNG Weaknesses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199" y="763307"/>
            <a:ext cx="8860414" cy="5223156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High latency</a:t>
            </a:r>
          </a:p>
          <a:p>
            <a:pPr>
              <a:tabLst>
                <a:tab pos="3138488" algn="l"/>
              </a:tabLst>
            </a:pPr>
            <a:r>
              <a:rPr lang="en-US" sz="2400" dirty="0"/>
              <a:t>Prior work shows that </a:t>
            </a:r>
            <a:r>
              <a:rPr lang="en-US" sz="2400" b="1" dirty="0">
                <a:solidFill>
                  <a:srgbClr val="9A020E"/>
                </a:solidFill>
              </a:rPr>
              <a:t>40 sec</a:t>
            </a:r>
            <a:r>
              <a:rPr lang="en-US" sz="2400" dirty="0">
                <a:solidFill>
                  <a:srgbClr val="9A020E"/>
                </a:solidFill>
              </a:rPr>
              <a:t> </a:t>
            </a:r>
            <a:r>
              <a:rPr lang="en-US" sz="2400" dirty="0"/>
              <a:t>refresh interval results in 256 random bits of data per 4MiB DRAM block </a:t>
            </a:r>
          </a:p>
          <a:p>
            <a:pPr>
              <a:tabLst>
                <a:tab pos="3138488" algn="l"/>
              </a:tabLst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D-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RaNGe’s</a:t>
            </a:r>
            <a:r>
              <a:rPr lang="en-US" sz="2400" dirty="0"/>
              <a:t> latency is </a:t>
            </a:r>
            <a:r>
              <a:rPr lang="en-US" sz="2400" b="1" dirty="0">
                <a:solidFill>
                  <a:srgbClr val="4A76BF"/>
                </a:solidFill>
              </a:rPr>
              <a:t>100ns</a:t>
            </a:r>
            <a:r>
              <a:rPr lang="en-US" sz="2400" dirty="0"/>
              <a:t> (&gt;9 orders of magnitude faster)</a:t>
            </a:r>
          </a:p>
          <a:p>
            <a:pPr>
              <a:tabLst>
                <a:tab pos="3138488" algn="l"/>
              </a:tabLst>
            </a:pPr>
            <a:endParaRPr lang="en-US" sz="100" dirty="0"/>
          </a:p>
          <a:p>
            <a:pPr marL="0" indent="0">
              <a:buNone/>
            </a:pPr>
            <a:r>
              <a:rPr lang="en-US" sz="2800" b="1" dirty="0"/>
              <a:t>Low Throughput / High DRAM capacity overhead</a:t>
            </a:r>
          </a:p>
          <a:p>
            <a:r>
              <a:rPr lang="en-US" sz="2400" dirty="0"/>
              <a:t>Requires more capacity for higher throughput</a:t>
            </a:r>
          </a:p>
          <a:p>
            <a:pPr lvl="1"/>
            <a:r>
              <a:rPr lang="en-US" sz="2200" dirty="0"/>
              <a:t>Fully reserving a </a:t>
            </a:r>
            <a:r>
              <a:rPr lang="en-US" sz="2200" b="1" dirty="0">
                <a:solidFill>
                  <a:srgbClr val="980616"/>
                </a:solidFill>
              </a:rPr>
              <a:t>32GB</a:t>
            </a:r>
            <a:r>
              <a:rPr lang="en-US" sz="2200" dirty="0"/>
              <a:t> DRAM device results in </a:t>
            </a:r>
            <a:r>
              <a:rPr lang="en-US" sz="2200" b="1" dirty="0">
                <a:solidFill>
                  <a:srgbClr val="9A020E"/>
                </a:solidFill>
              </a:rPr>
              <a:t>0.05 Mb/s 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D-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sz="2400" dirty="0"/>
              <a:t> has </a:t>
            </a:r>
            <a:r>
              <a:rPr lang="en-US" sz="2400" b="1" dirty="0">
                <a:solidFill>
                  <a:srgbClr val="4A76BF"/>
                </a:solidFill>
              </a:rPr>
              <a:t>14,000x</a:t>
            </a:r>
            <a:r>
              <a:rPr lang="en-US" sz="2400" dirty="0">
                <a:solidFill>
                  <a:srgbClr val="4A76BF"/>
                </a:solidFill>
              </a:rPr>
              <a:t> </a:t>
            </a:r>
            <a:r>
              <a:rPr lang="en-US" sz="2400" dirty="0"/>
              <a:t>higher throughput with a fixed capacity overhead </a:t>
            </a:r>
            <a:r>
              <a:rPr lang="en-US" sz="2400" b="1" dirty="0">
                <a:solidFill>
                  <a:srgbClr val="4A76BF"/>
                </a:solidFill>
              </a:rPr>
              <a:t>(384 KB) </a:t>
            </a:r>
          </a:p>
          <a:p>
            <a:pPr marL="0" indent="0">
              <a:buNone/>
            </a:pPr>
            <a:endParaRPr lang="en-US" sz="200" b="1" dirty="0">
              <a:solidFill>
                <a:srgbClr val="4A76BF"/>
              </a:solidFill>
            </a:endParaRPr>
          </a:p>
          <a:p>
            <a:pPr marL="0" indent="0">
              <a:buNone/>
            </a:pPr>
            <a:r>
              <a:rPr lang="en-US" sz="2800" b="1" dirty="0"/>
              <a:t>High energy consumption</a:t>
            </a:r>
          </a:p>
          <a:p>
            <a:r>
              <a:rPr lang="en-US" sz="2400" b="1" dirty="0">
                <a:solidFill>
                  <a:srgbClr val="9A020E"/>
                </a:solidFill>
              </a:rPr>
              <a:t>6.8mJ</a:t>
            </a:r>
            <a:r>
              <a:rPr lang="en-US" sz="2400" b="1" dirty="0">
                <a:solidFill>
                  <a:srgbClr val="980616"/>
                </a:solidFill>
              </a:rPr>
              <a:t>/bit</a:t>
            </a:r>
            <a:r>
              <a:rPr lang="en-US" sz="2400" dirty="0">
                <a:solidFill>
                  <a:srgbClr val="980616"/>
                </a:solidFill>
              </a:rPr>
              <a:t> </a:t>
            </a:r>
            <a:r>
              <a:rPr lang="en-US" sz="2400" dirty="0"/>
              <a:t>mainly due to long idle periods </a:t>
            </a:r>
          </a:p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D-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sz="2400" dirty="0"/>
              <a:t>: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4.4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nJ</a:t>
            </a:r>
            <a:r>
              <a:rPr lang="en-US" sz="2400" b="1" dirty="0">
                <a:solidFill>
                  <a:srgbClr val="55803D"/>
                </a:solidFill>
              </a:rPr>
              <a:t>/bit </a:t>
            </a:r>
            <a:r>
              <a:rPr lang="en-US" sz="2400" dirty="0"/>
              <a:t>(&gt;7 orders of magnitude lower)</a:t>
            </a:r>
          </a:p>
        </p:txBody>
      </p:sp>
    </p:spTree>
    <p:extLst>
      <p:ext uri="{BB962C8B-B14F-4D97-AF65-F5344CB8AC3E}">
        <p14:creationId xmlns:p14="http://schemas.microsoft.com/office/powerpoint/2010/main" val="96980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64730" y="586233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4730" y="4143092"/>
            <a:ext cx="8805213" cy="455930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4730" y="364754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303" y="5433785"/>
            <a:ext cx="8094161" cy="365121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3992" y="2745179"/>
            <a:ext cx="8094161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1757" y="1852296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0268" y="1340844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123" y="3143056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5971" y="2370745"/>
            <a:ext cx="8102183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548" y="831660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Outline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73992" y="5035200"/>
            <a:ext cx="8094161" cy="358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971" y="4660062"/>
            <a:ext cx="8102183" cy="33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99" y="828096"/>
            <a:ext cx="8122024" cy="5318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Motivation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Effective True Random Number Generators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D-</a:t>
            </a:r>
            <a:r>
              <a:rPr lang="en-US" sz="2800" dirty="0" err="1">
                <a:solidFill>
                  <a:schemeClr val="bg1"/>
                </a:solidFill>
              </a:rPr>
              <a:t>RaNGe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DRAM Operation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Idea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Prior work on DRAM-based TRNGs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scheduling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Cell charge retention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Start-up values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472544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788D-7340-4E40-BF55-30B63DF8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3587750" algn="l"/>
              </a:tabLst>
            </a:pPr>
            <a:r>
              <a:rPr lang="en-US" sz="4100" b="1" dirty="0"/>
              <a:t>Start-up Values as Random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13BF-FEDE-2245-9507-39E6A60F3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1110724"/>
            <a:ext cx="8987622" cy="5318753"/>
          </a:xfrm>
        </p:spPr>
        <p:txBody>
          <a:bodyPr/>
          <a:lstStyle/>
          <a:p>
            <a:r>
              <a:rPr lang="en-US" sz="3200" dirty="0"/>
              <a:t>When a device is powered up, some DRAM cells have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random values</a:t>
            </a:r>
            <a:r>
              <a:rPr lang="en-US" sz="3200" dirty="0"/>
              <a:t> due to interaction between</a:t>
            </a:r>
          </a:p>
          <a:p>
            <a:pPr lvl="1"/>
            <a:r>
              <a:rPr lang="en-US" dirty="0" err="1"/>
              <a:t>precharge</a:t>
            </a:r>
            <a:r>
              <a:rPr lang="en-US" dirty="0"/>
              <a:t> logic</a:t>
            </a:r>
          </a:p>
          <a:p>
            <a:pPr lvl="1"/>
            <a:r>
              <a:rPr lang="en-US" dirty="0"/>
              <a:t>row decoder logic</a:t>
            </a:r>
          </a:p>
          <a:p>
            <a:pPr lvl="1"/>
            <a:r>
              <a:rPr lang="en-US" dirty="0"/>
              <a:t>column select lines</a:t>
            </a:r>
          </a:p>
          <a:p>
            <a:r>
              <a:rPr lang="en-US" sz="3200" dirty="0"/>
              <a:t>Prior works propose 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power cycling DRAM</a:t>
            </a:r>
            <a:r>
              <a:rPr lang="en-US" sz="3200" dirty="0"/>
              <a:t> to extract the random data resident in those cells</a:t>
            </a:r>
          </a:p>
          <a:p>
            <a:endParaRPr lang="en-US" sz="500" dirty="0"/>
          </a:p>
          <a:p>
            <a:r>
              <a:rPr lang="en-US" sz="3000" b="1" dirty="0">
                <a:solidFill>
                  <a:srgbClr val="9A020E"/>
                </a:solidFill>
              </a:rPr>
              <a:t>Downsides of DRAM Start-up value based TRNGs</a:t>
            </a:r>
            <a:endParaRPr lang="en-US" sz="3000" b="1" dirty="0">
              <a:solidFill>
                <a:srgbClr val="980616"/>
              </a:solidFill>
            </a:endParaRPr>
          </a:p>
          <a:p>
            <a:pPr lvl="1"/>
            <a:r>
              <a:rPr lang="en-US" sz="2400" dirty="0"/>
              <a:t>Must power cycle DRAM to generate random values:</a:t>
            </a:r>
          </a:p>
          <a:p>
            <a:pPr lvl="2"/>
            <a:r>
              <a:rPr lang="en-US" sz="2000" b="1" dirty="0">
                <a:solidFill>
                  <a:srgbClr val="980616"/>
                </a:solidFill>
              </a:rPr>
              <a:t>High latency: </a:t>
            </a:r>
            <a:r>
              <a:rPr lang="en-US" sz="2000" dirty="0"/>
              <a:t>based on power cycle time and data migration</a:t>
            </a:r>
            <a:endParaRPr lang="en-US" sz="2000" b="1" dirty="0">
              <a:solidFill>
                <a:srgbClr val="9A020E"/>
              </a:solidFill>
            </a:endParaRPr>
          </a:p>
          <a:p>
            <a:pPr lvl="2"/>
            <a:r>
              <a:rPr lang="en-US" sz="2000" b="1" dirty="0">
                <a:solidFill>
                  <a:srgbClr val="9A020E"/>
                </a:solidFill>
              </a:rPr>
              <a:t>High storage cost: </a:t>
            </a:r>
            <a:r>
              <a:rPr lang="en-US" sz="2000" dirty="0"/>
              <a:t>all data must be migrated or will be lost 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710A5-F6B3-6C45-9CA6-B6B885E6ED1A}"/>
              </a:ext>
            </a:extLst>
          </p:cNvPr>
          <p:cNvSpPr txBox="1"/>
          <p:nvPr/>
        </p:nvSpPr>
        <p:spPr>
          <a:xfrm>
            <a:off x="5568041" y="583083"/>
            <a:ext cx="3495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80616"/>
                </a:solidFill>
              </a:rPr>
              <a:t>[</a:t>
            </a:r>
            <a:r>
              <a:rPr lang="en-US" sz="2400" b="1" dirty="0" err="1">
                <a:solidFill>
                  <a:srgbClr val="980616"/>
                </a:solidFill>
              </a:rPr>
              <a:t>Tehranipoor</a:t>
            </a:r>
            <a:r>
              <a:rPr lang="en-US" sz="2400" b="1" dirty="0">
                <a:solidFill>
                  <a:srgbClr val="980616"/>
                </a:solidFill>
              </a:rPr>
              <a:t>, HOST, 2016]</a:t>
            </a:r>
          </a:p>
        </p:txBody>
      </p:sp>
    </p:spTree>
    <p:extLst>
      <p:ext uri="{BB962C8B-B14F-4D97-AF65-F5344CB8AC3E}">
        <p14:creationId xmlns:p14="http://schemas.microsoft.com/office/powerpoint/2010/main" val="97302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E2127-1079-4F4E-A822-CB25B5A65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D-</a:t>
            </a:r>
            <a:r>
              <a:rPr lang="en-US" sz="3600" b="1" dirty="0" err="1"/>
              <a:t>RaNGe</a:t>
            </a:r>
            <a:r>
              <a:rPr lang="en-US" sz="3600" b="1" dirty="0"/>
              <a:t> Comparison against 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00AA9-3357-5042-8467-51C170FF1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91" y="847056"/>
            <a:ext cx="8987622" cy="5318753"/>
          </a:xfrm>
        </p:spPr>
        <p:txBody>
          <a:bodyPr/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Compared to Command Scheduling, D-</a:t>
            </a:r>
            <a:r>
              <a:rPr lang="en-US" sz="3200" b="1" dirty="0" err="1">
                <a:solidFill>
                  <a:schemeClr val="accent5">
                    <a:lumMod val="75000"/>
                  </a:schemeClr>
                </a:solidFill>
              </a:rPr>
              <a:t>RaNGe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dirty="0"/>
              <a:t>samples a </a:t>
            </a: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truly random entropy source</a:t>
            </a:r>
          </a:p>
          <a:p>
            <a:pPr lvl="1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211x</a:t>
            </a:r>
            <a:r>
              <a:rPr lang="en-US" dirty="0"/>
              <a:t> higher throughput</a:t>
            </a:r>
          </a:p>
          <a:p>
            <a:pPr lvl="1"/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180x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/>
              <a:t>lower</a:t>
            </a:r>
            <a:r>
              <a:rPr lang="en-US" b="1" dirty="0"/>
              <a:t> </a:t>
            </a:r>
            <a:r>
              <a:rPr lang="en-US" dirty="0"/>
              <a:t>latency </a:t>
            </a:r>
          </a:p>
          <a:p>
            <a:pPr lvl="1"/>
            <a:endParaRPr lang="en-US" sz="500" dirty="0"/>
          </a:p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Compared to Retention Time, D-</a:t>
            </a:r>
            <a:r>
              <a:rPr lang="en-US" sz="3200" b="1" dirty="0" err="1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&gt;5</a:t>
            </a:r>
            <a:r>
              <a:rPr lang="en-US" dirty="0"/>
              <a:t> orders of magnitude higher throughput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&gt;9</a:t>
            </a:r>
            <a:r>
              <a:rPr lang="en-US" dirty="0"/>
              <a:t> orders of magnitude lower latency  </a:t>
            </a:r>
          </a:p>
          <a:p>
            <a:pPr lvl="1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&gt;7</a:t>
            </a:r>
            <a:r>
              <a:rPr lang="en-US" dirty="0"/>
              <a:t> orders of magnitude more energy efficient</a:t>
            </a:r>
          </a:p>
          <a:p>
            <a:pPr lvl="1"/>
            <a:endParaRPr lang="en-US" sz="500" dirty="0"/>
          </a:p>
          <a:p>
            <a:r>
              <a:rPr lang="en-US" sz="3200" b="1" dirty="0">
                <a:solidFill>
                  <a:srgbClr val="9A020E"/>
                </a:solidFill>
              </a:rPr>
              <a:t>Compared to Startup Values, D-</a:t>
            </a:r>
            <a:r>
              <a:rPr lang="en-US" sz="3200" b="1" dirty="0" err="1">
                <a:solidFill>
                  <a:srgbClr val="9A020E"/>
                </a:solidFill>
              </a:rPr>
              <a:t>RaNGe</a:t>
            </a:r>
            <a:r>
              <a:rPr lang="en-US" sz="3200" b="1" dirty="0">
                <a:solidFill>
                  <a:srgbClr val="9A020E"/>
                </a:solidFill>
              </a:rPr>
              <a:t>:</a:t>
            </a:r>
          </a:p>
          <a:p>
            <a:pPr lvl="1"/>
            <a:r>
              <a:rPr lang="en-US" b="1" dirty="0">
                <a:solidFill>
                  <a:srgbClr val="9A020E"/>
                </a:solidFill>
              </a:rPr>
              <a:t>continuously</a:t>
            </a:r>
            <a:r>
              <a:rPr lang="en-US" dirty="0"/>
              <a:t> produces random values</a:t>
            </a:r>
          </a:p>
          <a:p>
            <a:pPr lvl="1"/>
            <a:r>
              <a:rPr lang="en-US" dirty="0"/>
              <a:t>does not require a system restart</a:t>
            </a:r>
          </a:p>
        </p:txBody>
      </p:sp>
    </p:spTree>
    <p:extLst>
      <p:ext uri="{BB962C8B-B14F-4D97-AF65-F5344CB8AC3E}">
        <p14:creationId xmlns:p14="http://schemas.microsoft.com/office/powerpoint/2010/main" val="212014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64730" y="5862335"/>
            <a:ext cx="8805213" cy="455930"/>
          </a:xfrm>
          <a:prstGeom prst="rect">
            <a:avLst/>
          </a:prstGeom>
          <a:solidFill>
            <a:srgbClr val="558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4730" y="4143092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4730" y="3647545"/>
            <a:ext cx="8805213" cy="45593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303" y="5433785"/>
            <a:ext cx="8094161" cy="365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3992" y="2745179"/>
            <a:ext cx="8094161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1757" y="1852296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0268" y="1340844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123" y="3143056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5971" y="2370745"/>
            <a:ext cx="8102183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548" y="831660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Outline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73992" y="5035200"/>
            <a:ext cx="8094161" cy="358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971" y="4660062"/>
            <a:ext cx="8102183" cy="33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99" y="828096"/>
            <a:ext cx="8122024" cy="5318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Motivation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Effective True Random Number Generators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D-</a:t>
            </a:r>
            <a:r>
              <a:rPr lang="en-US" sz="2800" dirty="0" err="1">
                <a:solidFill>
                  <a:schemeClr val="bg1"/>
                </a:solidFill>
              </a:rPr>
              <a:t>RaNGe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DRAM Operation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Idea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Prior work on DRAM-based TRNGs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scheduling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Cell charge retention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Start-up values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672814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and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0" y="807706"/>
            <a:ext cx="9068009" cy="5720685"/>
          </a:xfrm>
        </p:spPr>
        <p:txBody>
          <a:bodyPr/>
          <a:lstStyle/>
          <a:p>
            <a:pPr marL="274320" lvl="1" indent="-274320">
              <a:spcBef>
                <a:spcPts val="400"/>
              </a:spcBef>
              <a:buFont typeface="Arial" pitchFamily="34" charset="0"/>
              <a:buChar char="•"/>
            </a:pPr>
            <a:r>
              <a:rPr lang="en-US" sz="2200" b="1" u="sng" dirty="0"/>
              <a:t>Motivation</a:t>
            </a:r>
            <a:r>
              <a:rPr lang="en-US" sz="2200" dirty="0"/>
              <a:t>: High-throughput true random numbers enable system security and various randomized algorithms. </a:t>
            </a:r>
          </a:p>
          <a:p>
            <a:pPr marL="749300" lvl="2" indent="-396875">
              <a:spcBef>
                <a:spcPts val="400"/>
              </a:spcBef>
            </a:pPr>
            <a:r>
              <a:rPr lang="en-US" sz="2000" dirty="0"/>
              <a:t>Many systems (e.g., IoT, mobile, embedded) do not have dedicated </a:t>
            </a:r>
            <a:r>
              <a:rPr lang="en-US" sz="2000" b="1" dirty="0"/>
              <a:t>True Random Number Generator (TRNG)</a:t>
            </a:r>
            <a:r>
              <a:rPr lang="en-US" sz="2000" dirty="0"/>
              <a:t> hardware but have DRAM devices</a:t>
            </a:r>
          </a:p>
          <a:p>
            <a:pPr marL="731520" lvl="2" indent="-274320">
              <a:spcBef>
                <a:spcPts val="400"/>
              </a:spcBef>
            </a:pPr>
            <a:endParaRPr lang="en-US" sz="100" dirty="0"/>
          </a:p>
          <a:p>
            <a:pPr marL="274320" indent="-274320">
              <a:spcBef>
                <a:spcPts val="400"/>
              </a:spcBef>
            </a:pPr>
            <a:r>
              <a:rPr lang="en-US" sz="2200" b="1" u="sng" dirty="0">
                <a:solidFill>
                  <a:srgbClr val="C00000"/>
                </a:solidFill>
              </a:rPr>
              <a:t>Problem</a:t>
            </a:r>
            <a:r>
              <a:rPr lang="en-US" sz="2200" dirty="0">
                <a:solidFill>
                  <a:srgbClr val="C00000"/>
                </a:solidFill>
              </a:rPr>
              <a:t>: Current DRAM-based TRNGs either </a:t>
            </a:r>
          </a:p>
          <a:p>
            <a:pPr marL="685800" indent="-395288"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C00000"/>
                </a:solidFill>
              </a:rPr>
              <a:t>do </a:t>
            </a:r>
            <a:r>
              <a:rPr lang="en-US" sz="2200" b="1" dirty="0">
                <a:solidFill>
                  <a:srgbClr val="C00000"/>
                </a:solidFill>
              </a:rPr>
              <a:t>not</a:t>
            </a:r>
            <a:r>
              <a:rPr lang="en-US" sz="2200" dirty="0">
                <a:solidFill>
                  <a:srgbClr val="C00000"/>
                </a:solidFill>
              </a:rPr>
              <a:t> sample a fundamentally non-deterministic entropy source             </a:t>
            </a:r>
          </a:p>
          <a:p>
            <a:pPr marL="685800" indent="-395288"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C00000"/>
                </a:solidFill>
              </a:rPr>
              <a:t>are </a:t>
            </a:r>
            <a:r>
              <a:rPr lang="en-US" sz="2200" b="1" dirty="0">
                <a:solidFill>
                  <a:srgbClr val="C00000"/>
                </a:solidFill>
              </a:rPr>
              <a:t>too slow </a:t>
            </a:r>
            <a:r>
              <a:rPr lang="en-US" sz="2200" dirty="0">
                <a:solidFill>
                  <a:srgbClr val="C00000"/>
                </a:solidFill>
              </a:rPr>
              <a:t>for continuous high-throughput operation </a:t>
            </a:r>
          </a:p>
          <a:p>
            <a:pPr marL="0" indent="0">
              <a:spcBef>
                <a:spcPts val="400"/>
              </a:spcBef>
              <a:buNone/>
            </a:pPr>
            <a:endParaRPr lang="en-US" sz="100" dirty="0">
              <a:solidFill>
                <a:srgbClr val="C00000"/>
              </a:solidFill>
            </a:endParaRPr>
          </a:p>
          <a:p>
            <a:pPr marL="274320" indent="-274320">
              <a:spcBef>
                <a:spcPts val="400"/>
              </a:spcBef>
            </a:pPr>
            <a:r>
              <a:rPr lang="en-US" sz="2200" b="1" u="sng" dirty="0">
                <a:solidFill>
                  <a:schemeClr val="accent1">
                    <a:lumMod val="75000"/>
                  </a:schemeClr>
                </a:solidFill>
              </a:rPr>
              <a:t>Goal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: A novel and effective TRNG that uses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existing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commodity DRAM to provide random values with 1)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high-throughput,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2)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low latency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and 3) no adverse effect on concurrently running applications</a:t>
            </a:r>
          </a:p>
          <a:p>
            <a:pPr marL="274320" indent="-274320">
              <a:spcBef>
                <a:spcPts val="400"/>
              </a:spcBef>
            </a:pPr>
            <a:endParaRPr lang="en-US" sz="100" dirty="0">
              <a:solidFill>
                <a:schemeClr val="accent1">
                  <a:lumMod val="75000"/>
                </a:schemeClr>
              </a:solidFill>
            </a:endParaRPr>
          </a:p>
          <a:p>
            <a:pPr marL="274320" indent="-274320">
              <a:spcBef>
                <a:spcPts val="400"/>
              </a:spcBef>
            </a:pP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D-</a:t>
            </a:r>
            <a:r>
              <a:rPr lang="en-US" sz="2200" b="1" u="sng" dirty="0" err="1">
                <a:solidFill>
                  <a:schemeClr val="accent6">
                    <a:lumMod val="75000"/>
                  </a:schemeClr>
                </a:solidFill>
              </a:rPr>
              <a:t>RaNGe</a:t>
            </a:r>
            <a:r>
              <a:rPr lang="en-US" sz="2200" b="1" u="sng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Reduce DRAM access latency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below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accent6">
                    <a:lumMod val="75000"/>
                  </a:schemeClr>
                </a:solidFill>
              </a:rPr>
              <a:t>reliable values </a:t>
            </a: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and exploit DRAM cells’ failure probabilities to generate random values </a:t>
            </a:r>
          </a:p>
          <a:p>
            <a:pPr marL="274320" indent="-274320">
              <a:spcBef>
                <a:spcPts val="400"/>
              </a:spcBef>
            </a:pPr>
            <a:endParaRPr lang="en-US" sz="100" b="1" u="sng" dirty="0">
              <a:solidFill>
                <a:schemeClr val="accent6">
                  <a:lumMod val="75000"/>
                </a:schemeClr>
              </a:solidFill>
            </a:endParaRPr>
          </a:p>
          <a:p>
            <a:pPr marL="274320" indent="-274320">
              <a:spcBef>
                <a:spcPts val="400"/>
              </a:spcBef>
            </a:pPr>
            <a:r>
              <a:rPr lang="en-US" sz="2200" b="1" u="sng" dirty="0">
                <a:solidFill>
                  <a:srgbClr val="7030A0"/>
                </a:solidFill>
              </a:rPr>
              <a:t>Evaluation: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</a:p>
          <a:p>
            <a:pPr marL="644525" lvl="1" indent="-354013">
              <a:spcBef>
                <a:spcPts val="400"/>
              </a:spcBef>
              <a:buFont typeface="+mj-lt"/>
              <a:buAutoNum type="arabicPeriod"/>
            </a:pPr>
            <a:r>
              <a:rPr lang="en-US" sz="2200" dirty="0">
                <a:solidFill>
                  <a:srgbClr val="7030A0"/>
                </a:solidFill>
              </a:rPr>
              <a:t> Experimentally characterize </a:t>
            </a:r>
            <a:r>
              <a:rPr lang="en-US" sz="2200" b="1" dirty="0">
                <a:solidFill>
                  <a:srgbClr val="7030A0"/>
                </a:solidFill>
              </a:rPr>
              <a:t>282 real LPDDR4 DRAM devices </a:t>
            </a:r>
            <a:endParaRPr lang="en-US" sz="2200" dirty="0">
              <a:solidFill>
                <a:srgbClr val="7030A0"/>
              </a:solidFill>
            </a:endParaRPr>
          </a:p>
          <a:p>
            <a:pPr marL="644525" lvl="2" indent="-354013">
              <a:spcBef>
                <a:spcPts val="400"/>
              </a:spcBef>
              <a:buAutoNum type="arabicPeriod" startAt="2"/>
            </a:pP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b="1" dirty="0">
                <a:solidFill>
                  <a:srgbClr val="7030A0"/>
                </a:solidFill>
              </a:rPr>
              <a:t>D-</a:t>
            </a:r>
            <a:r>
              <a:rPr lang="en-US" sz="2200" b="1" dirty="0" err="1">
                <a:solidFill>
                  <a:srgbClr val="7030A0"/>
                </a:solidFill>
              </a:rPr>
              <a:t>RaNGe</a:t>
            </a:r>
            <a:r>
              <a:rPr lang="en-US" sz="2200" b="1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(</a:t>
            </a:r>
            <a:r>
              <a:rPr lang="en-US" sz="2200" b="1" dirty="0">
                <a:solidFill>
                  <a:srgbClr val="7030A0"/>
                </a:solidFill>
              </a:rPr>
              <a:t>717.4 Mb/s</a:t>
            </a:r>
            <a:r>
              <a:rPr lang="en-US" sz="2200" dirty="0">
                <a:solidFill>
                  <a:srgbClr val="7030A0"/>
                </a:solidFill>
              </a:rPr>
              <a:t>) has significantly higher throughput (</a:t>
            </a:r>
            <a:r>
              <a:rPr lang="en-US" sz="2200" b="1" dirty="0">
                <a:solidFill>
                  <a:srgbClr val="7030A0"/>
                </a:solidFill>
              </a:rPr>
              <a:t>211x</a:t>
            </a:r>
            <a:r>
              <a:rPr lang="en-US" sz="2200" dirty="0">
                <a:solidFill>
                  <a:srgbClr val="7030A0"/>
                </a:solidFill>
              </a:rPr>
              <a:t>)</a:t>
            </a:r>
          </a:p>
          <a:p>
            <a:pPr marL="644525" lvl="2" indent="-354013">
              <a:spcBef>
                <a:spcPts val="400"/>
              </a:spcBef>
              <a:buAutoNum type="arabicPeriod" startAt="2"/>
            </a:pP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b="1" dirty="0">
                <a:solidFill>
                  <a:srgbClr val="7030A0"/>
                </a:solidFill>
              </a:rPr>
              <a:t>D-</a:t>
            </a:r>
            <a:r>
              <a:rPr lang="en-US" sz="2200" b="1" dirty="0" err="1">
                <a:solidFill>
                  <a:srgbClr val="7030A0"/>
                </a:solidFill>
              </a:rPr>
              <a:t>RaNGe</a:t>
            </a:r>
            <a:r>
              <a:rPr lang="en-US" sz="2200" b="1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(</a:t>
            </a:r>
            <a:r>
              <a:rPr lang="en-US" sz="2200" b="1" dirty="0">
                <a:solidFill>
                  <a:srgbClr val="7030A0"/>
                </a:solidFill>
              </a:rPr>
              <a:t>100ns</a:t>
            </a:r>
            <a:r>
              <a:rPr lang="en-US" sz="2200" dirty="0">
                <a:solidFill>
                  <a:srgbClr val="7030A0"/>
                </a:solidFill>
              </a:rPr>
              <a:t>)</a:t>
            </a:r>
            <a:r>
              <a:rPr lang="en-US" sz="2200" b="1" dirty="0">
                <a:solidFill>
                  <a:srgbClr val="7030A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has significantly lower latency (</a:t>
            </a:r>
            <a:r>
              <a:rPr lang="en-US" sz="2200" b="1" dirty="0">
                <a:solidFill>
                  <a:srgbClr val="7030A0"/>
                </a:solidFill>
              </a:rPr>
              <a:t>180x</a:t>
            </a:r>
            <a:r>
              <a:rPr lang="en-US" sz="2200" dirty="0">
                <a:solidFill>
                  <a:srgbClr val="7030A0"/>
                </a:solidFill>
              </a:rPr>
              <a:t>)</a:t>
            </a:r>
          </a:p>
          <a:p>
            <a:pPr marL="290512" lvl="2" indent="0">
              <a:spcBef>
                <a:spcPts val="400"/>
              </a:spcBef>
              <a:buNone/>
            </a:pPr>
            <a:endParaRPr lang="en-US" sz="2200" b="1" u="sng" dirty="0"/>
          </a:p>
          <a:p>
            <a:pPr marL="731520" lvl="1" indent="-274320">
              <a:spcBef>
                <a:spcPts val="400"/>
              </a:spcBef>
            </a:pPr>
            <a:endParaRPr lang="tr-TR" sz="2200" b="1" u="sng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1692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>
            <a:spLocks/>
          </p:cNvSpPr>
          <p:nvPr/>
        </p:nvSpPr>
        <p:spPr>
          <a:xfrm>
            <a:off x="0" y="3717"/>
            <a:ext cx="9144000" cy="296250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600" b="1" dirty="0">
              <a:solidFill>
                <a:srgbClr val="70AD47"/>
              </a:solidFill>
            </a:endParaRPr>
          </a:p>
        </p:txBody>
      </p:sp>
      <p:sp>
        <p:nvSpPr>
          <p:cNvPr id="102" name="Title 1"/>
          <p:cNvSpPr>
            <a:spLocks noGrp="1"/>
          </p:cNvSpPr>
          <p:nvPr>
            <p:ph type="ctrTitle" idx="4294967295"/>
          </p:nvPr>
        </p:nvSpPr>
        <p:spPr>
          <a:xfrm>
            <a:off x="0" y="176130"/>
            <a:ext cx="9144000" cy="2473836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4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D-</a:t>
            </a:r>
            <a:r>
              <a:rPr lang="en-US" sz="3400" b="1" i="1" dirty="0" err="1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RaNGe</a:t>
            </a:r>
            <a:r>
              <a:rPr lang="en-US" sz="3400" b="1" i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: </a:t>
            </a:r>
            <a:r>
              <a:rPr lang="en-US" sz="34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Using Commodity DRAM Devices </a:t>
            </a:r>
            <a:br>
              <a:rPr lang="en-US" sz="34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4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to Generate True Random Numbers </a:t>
            </a:r>
            <a:br>
              <a:rPr lang="en-US" sz="34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</a:br>
            <a:r>
              <a:rPr lang="en-US" sz="3400" b="1" dirty="0">
                <a:solidFill>
                  <a:schemeClr val="bg1">
                    <a:lumMod val="95000"/>
                  </a:schemeClr>
                </a:solidFill>
                <a:latin typeface="Cambria"/>
                <a:cs typeface="Cambria"/>
              </a:rPr>
              <a:t>with Low Latency and High Throughput</a:t>
            </a:r>
          </a:p>
        </p:txBody>
      </p:sp>
      <p:sp>
        <p:nvSpPr>
          <p:cNvPr id="103" name="Subtitle 2"/>
          <p:cNvSpPr>
            <a:spLocks noGrp="1"/>
          </p:cNvSpPr>
          <p:nvPr>
            <p:ph type="subTitle" idx="4294967295"/>
          </p:nvPr>
        </p:nvSpPr>
        <p:spPr>
          <a:xfrm>
            <a:off x="228600" y="3381681"/>
            <a:ext cx="8686800" cy="724829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800" b="1" u="sng" dirty="0" err="1">
                <a:latin typeface="Cambria"/>
                <a:cs typeface="Cambria"/>
              </a:rPr>
              <a:t>Jeremie</a:t>
            </a:r>
            <a:r>
              <a:rPr lang="en-US" sz="2800" b="1" u="sng" dirty="0">
                <a:latin typeface="Cambria"/>
                <a:cs typeface="Cambria"/>
              </a:rPr>
              <a:t> S. Kim</a:t>
            </a:r>
            <a:r>
              <a:rPr lang="en-US" sz="2800" b="1" dirty="0">
                <a:latin typeface="Cambria"/>
                <a:cs typeface="Cambria"/>
              </a:rPr>
              <a:t>      </a:t>
            </a:r>
            <a:r>
              <a:rPr lang="en-US" sz="2800" b="1" dirty="0" err="1">
                <a:latin typeface="Cambria"/>
                <a:cs typeface="Cambria"/>
              </a:rPr>
              <a:t>Minesh</a:t>
            </a:r>
            <a:r>
              <a:rPr lang="en-US" sz="2800" b="1" dirty="0">
                <a:latin typeface="Cambria"/>
                <a:cs typeface="Cambria"/>
              </a:rPr>
              <a:t> Patel  </a:t>
            </a:r>
          </a:p>
          <a:p>
            <a:pPr marL="0" indent="0" algn="ctr">
              <a:buNone/>
            </a:pPr>
            <a:r>
              <a:rPr lang="en-US" sz="2800" b="1" dirty="0">
                <a:latin typeface="Cambria"/>
                <a:cs typeface="Cambria"/>
              </a:rPr>
              <a:t>Hasan Hassan     </a:t>
            </a:r>
            <a:r>
              <a:rPr lang="en-US" b="1" dirty="0">
                <a:latin typeface="Cambria"/>
                <a:cs typeface="Cambria"/>
              </a:rPr>
              <a:t>  Lois </a:t>
            </a:r>
            <a:r>
              <a:rPr lang="en-US" b="1" dirty="0" err="1">
                <a:latin typeface="Cambria"/>
                <a:cs typeface="Cambria"/>
              </a:rPr>
              <a:t>Orosa</a:t>
            </a:r>
            <a:r>
              <a:rPr lang="en-US" b="1" dirty="0">
                <a:latin typeface="Cambria"/>
                <a:cs typeface="Cambria"/>
              </a:rPr>
              <a:t>       </a:t>
            </a:r>
            <a:r>
              <a:rPr lang="en-US" sz="2800" b="1" dirty="0" err="1">
                <a:latin typeface="Cambria"/>
                <a:cs typeface="Cambria"/>
              </a:rPr>
              <a:t>Onur</a:t>
            </a:r>
            <a:r>
              <a:rPr lang="en-US" sz="2800" b="1" dirty="0">
                <a:latin typeface="Cambria"/>
                <a:cs typeface="Cambria"/>
              </a:rPr>
              <a:t> </a:t>
            </a:r>
            <a:r>
              <a:rPr lang="en-US" sz="2800" b="1" dirty="0" err="1">
                <a:latin typeface="Cambria"/>
                <a:cs typeface="Cambria"/>
              </a:rPr>
              <a:t>Mutlu</a:t>
            </a:r>
            <a:r>
              <a:rPr lang="en-US" sz="2800" b="1" dirty="0">
                <a:latin typeface="Cambria"/>
                <a:cs typeface="Cambria"/>
              </a:rPr>
              <a:t>  </a:t>
            </a:r>
            <a:endParaRPr lang="en-US" sz="2800" dirty="0">
              <a:latin typeface="Cambria"/>
              <a:cs typeface="Cambria"/>
            </a:endParaRPr>
          </a:p>
        </p:txBody>
      </p:sp>
      <p:pic>
        <p:nvPicPr>
          <p:cNvPr id="1026" name="Picture 2" descr="http://www.euroc-project.eu/fileadmin/imgEuroc/eurocConsortiumLogos/eth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665" y="5809318"/>
            <a:ext cx="2397512" cy="49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eaphages.org/media/institutions/Burgundy_CMU_JPG_Log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3" b="26959"/>
          <a:stretch/>
        </p:blipFill>
        <p:spPr bwMode="auto">
          <a:xfrm>
            <a:off x="486472" y="5720750"/>
            <a:ext cx="4085528" cy="6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900" y="4670821"/>
            <a:ext cx="2710200" cy="783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9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 and Goal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545E099-5068-F448-A0AC-2CF624D53B84}"/>
              </a:ext>
            </a:extLst>
          </p:cNvPr>
          <p:cNvSpPr txBox="1">
            <a:spLocks/>
          </p:cNvSpPr>
          <p:nvPr/>
        </p:nvSpPr>
        <p:spPr>
          <a:xfrm>
            <a:off x="75991" y="813916"/>
            <a:ext cx="8987622" cy="5586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High throughput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True Random Numbers </a:t>
            </a:r>
            <a:r>
              <a:rPr lang="en-US" sz="2800" dirty="0"/>
              <a:t>are required for many real-world applications</a:t>
            </a:r>
          </a:p>
          <a:p>
            <a:pPr marL="528638" lvl="1" indent="-317500">
              <a:lnSpc>
                <a:spcPct val="100000"/>
              </a:lnSpc>
              <a:spcAft>
                <a:spcPts val="400"/>
              </a:spcAft>
            </a:pPr>
            <a:r>
              <a:rPr lang="en-US" sz="2400" dirty="0"/>
              <a:t>Importantly </a:t>
            </a:r>
            <a:r>
              <a:rPr lang="en-US" sz="2400" b="1" dirty="0">
                <a:solidFill>
                  <a:srgbClr val="4A76BF"/>
                </a:solidFill>
              </a:rPr>
              <a:t>cryptography</a:t>
            </a:r>
            <a:r>
              <a:rPr lang="en-US" sz="2400" dirty="0"/>
              <a:t> for securely encrypting file systems, network packets, data in standard protocols (TLS/SSL/RSA…)</a:t>
            </a:r>
          </a:p>
          <a:p>
            <a:pPr marL="528638" lvl="1" indent="-317500">
              <a:lnSpc>
                <a:spcPct val="100000"/>
              </a:lnSpc>
              <a:spcAft>
                <a:spcPts val="400"/>
              </a:spcAft>
            </a:pPr>
            <a:r>
              <a:rPr lang="en-US" sz="2400" dirty="0"/>
              <a:t>Others include randomized algorithms, scientific simulation, statistical sampling, recreational entertainment</a:t>
            </a:r>
          </a:p>
          <a:p>
            <a:pPr marL="528638" lvl="1" indent="-317500">
              <a:lnSpc>
                <a:spcPct val="100000"/>
              </a:lnSpc>
              <a:spcAft>
                <a:spcPts val="400"/>
              </a:spcAft>
            </a:pPr>
            <a:endParaRPr lang="en-US" sz="14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b="1" dirty="0">
                <a:solidFill>
                  <a:srgbClr val="4A76BF"/>
                </a:solidFill>
              </a:rPr>
              <a:t>True random numbers </a:t>
            </a:r>
            <a:r>
              <a:rPr lang="en-US" sz="2800" dirty="0"/>
              <a:t>can only be generated via </a:t>
            </a:r>
            <a:r>
              <a:rPr lang="en-US" sz="2800" b="1" dirty="0">
                <a:solidFill>
                  <a:srgbClr val="C00000"/>
                </a:solidFill>
              </a:rPr>
              <a:t>physical processes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2800" dirty="0"/>
          </a:p>
          <a:p>
            <a:pPr marL="528638" lvl="1" indent="-317500">
              <a:lnSpc>
                <a:spcPct val="100000"/>
              </a:lnSpc>
              <a:spcAft>
                <a:spcPts val="400"/>
              </a:spcAft>
            </a:pPr>
            <a:r>
              <a:rPr lang="en-US" sz="2400" dirty="0"/>
              <a:t>e.g., radioactive decay, thermal noise, shot noise</a:t>
            </a:r>
          </a:p>
          <a:p>
            <a:pPr marL="528638" lvl="1" indent="-317500">
              <a:lnSpc>
                <a:spcPct val="100000"/>
              </a:lnSpc>
              <a:spcAft>
                <a:spcPts val="400"/>
              </a:spcAft>
            </a:pPr>
            <a:r>
              <a:rPr lang="en-US" sz="2400" dirty="0"/>
              <a:t>Systems rely on </a:t>
            </a:r>
            <a:r>
              <a:rPr lang="en-US" sz="2400" b="1" dirty="0">
                <a:solidFill>
                  <a:srgbClr val="4A76BF"/>
                </a:solidFill>
              </a:rPr>
              <a:t>dedicated TRNG Hardware </a:t>
            </a:r>
            <a:r>
              <a:rPr lang="en-US" sz="2400" dirty="0"/>
              <a:t>that samples non-deterministic </a:t>
            </a:r>
            <a:r>
              <a:rPr lang="en-US" sz="2400" b="1" dirty="0">
                <a:solidFill>
                  <a:srgbClr val="C00000"/>
                </a:solidFill>
              </a:rPr>
              <a:t>various physical phenomena</a:t>
            </a:r>
          </a:p>
          <a:p>
            <a:pPr lvl="1">
              <a:lnSpc>
                <a:spcPct val="100000"/>
              </a:lnSpc>
              <a:spcAft>
                <a:spcPts val="4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566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11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 - System Interference</a:t>
            </a:r>
            <a:br>
              <a:rPr lang="en-US" b="1" dirty="0"/>
            </a:br>
            <a:r>
              <a:rPr lang="en-US" b="1" dirty="0"/>
              <a:t>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2966509"/>
          </a:xfrm>
        </p:spPr>
        <p:txBody>
          <a:bodyPr/>
          <a:lstStyle/>
          <a:p>
            <a:r>
              <a:rPr lang="en-US" sz="2300" b="1" dirty="0"/>
              <a:t>Capacity overhead: </a:t>
            </a:r>
            <a:r>
              <a:rPr lang="en-US" sz="2300" dirty="0"/>
              <a:t>6 DRAM rows per DRAM bank (</a:t>
            </a:r>
            <a:r>
              <a:rPr lang="en-US" sz="2300" b="1" dirty="0">
                <a:solidFill>
                  <a:schemeClr val="accent5"/>
                </a:solidFill>
              </a:rPr>
              <a:t>~0.018%</a:t>
            </a:r>
            <a:r>
              <a:rPr lang="en-US" sz="2300" dirty="0"/>
              <a:t>)</a:t>
            </a:r>
          </a:p>
          <a:p>
            <a:endParaRPr lang="en-US" sz="2300" dirty="0"/>
          </a:p>
          <a:p>
            <a:r>
              <a:rPr lang="en-US" sz="2300" dirty="0"/>
              <a:t>D-</a:t>
            </a:r>
            <a:r>
              <a:rPr lang="en-US" sz="2300" dirty="0" err="1"/>
              <a:t>RaNGe</a:t>
            </a:r>
            <a:r>
              <a:rPr lang="en-US" sz="2300" dirty="0"/>
              <a:t> is flexible and can adjust its level of interference </a:t>
            </a:r>
          </a:p>
          <a:p>
            <a:endParaRPr lang="en-US" sz="2300" dirty="0"/>
          </a:p>
          <a:p>
            <a:r>
              <a:rPr lang="en-US" sz="2300" dirty="0"/>
              <a:t>D-</a:t>
            </a:r>
            <a:r>
              <a:rPr lang="en-US" sz="2300" dirty="0" err="1"/>
              <a:t>RaNGe</a:t>
            </a:r>
            <a:r>
              <a:rPr lang="en-US" sz="2300" dirty="0"/>
              <a:t> throughput with SPEC CPU2006 workloads in the </a:t>
            </a:r>
            <a:r>
              <a:rPr lang="en-US" sz="2300" b="1" dirty="0">
                <a:solidFill>
                  <a:srgbClr val="980616"/>
                </a:solidFill>
              </a:rPr>
              <a:t>pessimistic</a:t>
            </a:r>
            <a:r>
              <a:rPr lang="en-US" sz="2300" dirty="0"/>
              <a:t> case where D-</a:t>
            </a:r>
            <a:r>
              <a:rPr lang="en-US" sz="2300" dirty="0" err="1"/>
              <a:t>RaNGe</a:t>
            </a:r>
            <a:r>
              <a:rPr lang="en-US" sz="2300" dirty="0"/>
              <a:t> only issues accesses to a DRAM bank when it is idle (no interference): Average of </a:t>
            </a:r>
            <a:r>
              <a:rPr lang="en-US" sz="2300" b="1" dirty="0">
                <a:solidFill>
                  <a:schemeClr val="accent5"/>
                </a:solidFill>
              </a:rPr>
              <a:t>83.1 Mb/s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90697C-5578-B84E-B4B5-3E1C411BD264}"/>
              </a:ext>
            </a:extLst>
          </p:cNvPr>
          <p:cNvSpPr txBox="1">
            <a:spLocks/>
          </p:cNvSpPr>
          <p:nvPr/>
        </p:nvSpPr>
        <p:spPr>
          <a:xfrm>
            <a:off x="0" y="4073541"/>
            <a:ext cx="8987622" cy="7401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r>
              <a:rPr lang="en-US" sz="4400" b="1" dirty="0"/>
              <a:t>Results </a:t>
            </a:r>
            <a:r>
              <a:rPr lang="mr-IN" sz="4400" b="1" dirty="0"/>
              <a:t>–</a:t>
            </a:r>
            <a:r>
              <a:rPr lang="en-US" sz="4400" b="1" dirty="0"/>
              <a:t> Energy Consumption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0A5D4C42-EFA9-684D-BC12-15B24208FFC5}"/>
              </a:ext>
            </a:extLst>
          </p:cNvPr>
          <p:cNvSpPr txBox="1">
            <a:spLocks/>
          </p:cNvSpPr>
          <p:nvPr/>
        </p:nvSpPr>
        <p:spPr>
          <a:xfrm>
            <a:off x="75991" y="4813734"/>
            <a:ext cx="8987622" cy="14787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5"/>
                </a:solidFill>
              </a:rPr>
              <a:t>4.4 </a:t>
            </a:r>
            <a:r>
              <a:rPr lang="en-US" sz="2400" b="1" dirty="0" err="1">
                <a:solidFill>
                  <a:schemeClr val="accent5"/>
                </a:solidFill>
              </a:rPr>
              <a:t>nJ</a:t>
            </a:r>
            <a:r>
              <a:rPr lang="en-US" sz="2400" b="1" dirty="0">
                <a:solidFill>
                  <a:schemeClr val="accent5"/>
                </a:solidFill>
              </a:rPr>
              <a:t>/bit</a:t>
            </a:r>
          </a:p>
          <a:p>
            <a:r>
              <a:rPr lang="en-US" sz="2400" b="1" dirty="0"/>
              <a:t>Determined by </a:t>
            </a:r>
            <a:r>
              <a:rPr lang="en-US" sz="2400" b="1" dirty="0" err="1"/>
              <a:t>Ramulator</a:t>
            </a:r>
            <a:r>
              <a:rPr lang="en-US" sz="2400" b="1" dirty="0"/>
              <a:t> + </a:t>
            </a:r>
            <a:r>
              <a:rPr lang="en-US" sz="2400" b="1" dirty="0" err="1"/>
              <a:t>DRAMPower</a:t>
            </a:r>
            <a:endParaRPr lang="en-US" sz="2400" b="1" dirty="0"/>
          </a:p>
          <a:p>
            <a:pPr lvl="1"/>
            <a:r>
              <a:rPr lang="en-US" sz="1600" dirty="0">
                <a:hlinkClick r:id="rId3"/>
              </a:rPr>
              <a:t>https://github.com/CMU-SAFARI/ramulator</a:t>
            </a:r>
            <a:r>
              <a:rPr lang="en-US" sz="1600" b="1" dirty="0">
                <a:solidFill>
                  <a:srgbClr val="7030A0"/>
                </a:solidFill>
              </a:rPr>
              <a:t> </a:t>
            </a:r>
          </a:p>
          <a:p>
            <a:pPr lvl="1"/>
            <a:r>
              <a:rPr lang="en-US" sz="1600" dirty="0">
                <a:solidFill>
                  <a:srgbClr val="C00000"/>
                </a:solidFill>
                <a:hlinkClick r:id="rId4"/>
              </a:rPr>
              <a:t>http://www.es.ele.tue.nl/drampower/</a:t>
            </a:r>
            <a:endParaRPr lang="en-US" sz="1600" dirty="0">
              <a:solidFill>
                <a:srgbClr val="C00000"/>
              </a:solidFill>
            </a:endParaRPr>
          </a:p>
          <a:p>
            <a:pPr lvl="1"/>
            <a:endParaRPr lang="en-US" sz="1600" b="1" dirty="0">
              <a:solidFill>
                <a:srgbClr val="7030A0"/>
              </a:solidFill>
            </a:endParaRP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401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6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CF3E4-2CE6-1045-9315-FAB22D22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Organization + Operation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3D4FE-1F35-FC4D-B591-FBE0FBD46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57" y="928102"/>
            <a:ext cx="6850084" cy="2392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C845E-F44C-E04B-A971-23C3031A6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461" y="3621170"/>
            <a:ext cx="7440427" cy="276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08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48E6-B380-5542-81F9-EAE93FB6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Activation Failure Testing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1C052-8216-F249-BC3B-EB52EF1A6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25" y="1327483"/>
            <a:ext cx="7675423" cy="435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38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A24-7CB7-D94E-AE7B-6107E3D9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Activation Failure Spatial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01990-298F-C349-8410-F7BBFC500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1" y="1716505"/>
            <a:ext cx="8940389" cy="33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32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69707-B38A-EB4D-A9C9-BFE8870F8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Activation Failure Temperature Dependence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54126-D296-194B-B126-4A00BF50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04" y="2053389"/>
            <a:ext cx="8656796" cy="37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7225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1A43-F821-054C-959F-BAFB2BB96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D-</a:t>
            </a:r>
            <a:r>
              <a:rPr lang="en-US" dirty="0" err="1"/>
              <a:t>RaNGe</a:t>
            </a:r>
            <a:r>
              <a:rPr lang="en-US" dirty="0"/>
              <a:t>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5FF27-CF32-5446-B473-7D32EFF6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02" y="956177"/>
            <a:ext cx="6411000" cy="523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60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8B2D-6238-F948-89C0-626633756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Comparison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108D76-2FBB-644B-B254-8E2DEE63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78" y="1493921"/>
            <a:ext cx="8698448" cy="153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05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CBBFC-FADB-5645-9836-686095EC1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Data Pattern Dependence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DFB665-0D05-9541-9C73-4C2F7D118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19" y="1867902"/>
            <a:ext cx="7711566" cy="368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26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/>
          <p:cNvSpPr txBox="1">
            <a:spLocks/>
          </p:cNvSpPr>
          <p:nvPr/>
        </p:nvSpPr>
        <p:spPr>
          <a:xfrm>
            <a:off x="139445" y="133703"/>
            <a:ext cx="8987622" cy="755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Each Cell has a Different Retention Time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410208" y="1886375"/>
            <a:ext cx="3342898" cy="3111480"/>
            <a:chOff x="2678340" y="2136789"/>
            <a:chExt cx="3342898" cy="3111480"/>
          </a:xfrm>
        </p:grpSpPr>
        <p:sp>
          <p:nvSpPr>
            <p:cNvPr id="21" name="Rectangle 20"/>
            <p:cNvSpPr/>
            <p:nvPr/>
          </p:nvSpPr>
          <p:spPr>
            <a:xfrm>
              <a:off x="2678340" y="2198425"/>
              <a:ext cx="1197124" cy="371342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wordline</a:t>
              </a:r>
              <a:endParaRPr lang="en-US" sz="20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2678340" y="2519534"/>
              <a:ext cx="3342898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 rot="5400000">
              <a:off x="2789255" y="3677143"/>
              <a:ext cx="1487561" cy="406454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capacitor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084410" y="3248186"/>
              <a:ext cx="1470874" cy="426355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access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084410" y="3418909"/>
              <a:ext cx="1452774" cy="489927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>
                  <a:solidFill>
                    <a:schemeClr val="tx1"/>
                  </a:solidFill>
                  <a:latin typeface="Cambria" panose="02040503050406030204" pitchFamily="18" charset="0"/>
                </a:rPr>
                <a:t>transistor</a:t>
              </a:r>
            </a:p>
          </p:txBody>
        </p:sp>
        <p:sp>
          <p:nvSpPr>
            <p:cNvPr id="27" name="Rectangle 26"/>
            <p:cNvSpPr/>
            <p:nvPr/>
          </p:nvSpPr>
          <p:spPr>
            <a:xfrm rot="5400000">
              <a:off x="5247093" y="4496035"/>
              <a:ext cx="1098348" cy="406119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i="1" dirty="0" err="1">
                  <a:solidFill>
                    <a:schemeClr val="tx1"/>
                  </a:solidFill>
                  <a:latin typeface="Cambria" panose="02040503050406030204" pitchFamily="18" charset="0"/>
                </a:rPr>
                <a:t>bitline</a:t>
              </a:r>
              <a:endParaRPr lang="en-US" sz="2000" i="1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5602783" y="2136789"/>
              <a:ext cx="0" cy="3030318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783111" y="2816576"/>
              <a:ext cx="0" cy="155572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4532728" y="2979359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5031737" y="3090579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4532728" y="3090579"/>
              <a:ext cx="499012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5031737" y="3350145"/>
              <a:ext cx="193166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339561" y="3350145"/>
              <a:ext cx="193167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 flipV="1">
              <a:off x="4532727" y="3090579"/>
              <a:ext cx="1" cy="259566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4783111" y="2519534"/>
              <a:ext cx="1" cy="321296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5224903" y="3350145"/>
              <a:ext cx="377880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/>
            <p:nvPr/>
          </p:nvCxnSpPr>
          <p:spPr>
            <a:xfrm rot="10800000" flipV="1">
              <a:off x="3906688" y="3352849"/>
              <a:ext cx="432879" cy="285991"/>
            </a:xfrm>
            <a:prstGeom prst="bentConnector3">
              <a:avLst>
                <a:gd name="adj1" fmla="val 100059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3906689" y="4124892"/>
              <a:ext cx="0" cy="31818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3906689" y="3577858"/>
              <a:ext cx="0" cy="151697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3647125" y="3994712"/>
              <a:ext cx="519130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3647125" y="3729555"/>
              <a:ext cx="519130" cy="0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3906689" y="3994713"/>
              <a:ext cx="0" cy="130178"/>
            </a:xfrm>
            <a:prstGeom prst="straightConnector1">
              <a:avLst/>
            </a:prstGeom>
            <a:ln w="50800" cap="rnd">
              <a:solidFill>
                <a:schemeClr val="tx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3193879" y="2636443"/>
              <a:ext cx="2326620" cy="2326620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Content Placeholder 2"/>
          <p:cNvSpPr txBox="1">
            <a:spLocks/>
          </p:cNvSpPr>
          <p:nvPr/>
        </p:nvSpPr>
        <p:spPr>
          <a:xfrm>
            <a:off x="156378" y="5924043"/>
            <a:ext cx="8987622" cy="7553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i="1" dirty="0"/>
              <a:t>8GB DRAM =</a:t>
            </a:r>
            <a:r>
              <a:rPr lang="en-US" sz="4000" dirty="0"/>
              <a:t> </a:t>
            </a:r>
            <a:r>
              <a:rPr lang="en-US" sz="4000" i="1" dirty="0"/>
              <a:t>6.4e10 cells</a:t>
            </a:r>
            <a:endParaRPr lang="en-US" sz="4000" i="1" baseline="30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454545" y="989490"/>
            <a:ext cx="5027115" cy="4675908"/>
            <a:chOff x="4495587" y="1688868"/>
            <a:chExt cx="4230914" cy="3935332"/>
          </a:xfrm>
        </p:grpSpPr>
        <p:grpSp>
          <p:nvGrpSpPr>
            <p:cNvPr id="11" name="Group 10"/>
            <p:cNvGrpSpPr/>
            <p:nvPr/>
          </p:nvGrpSpPr>
          <p:grpSpPr>
            <a:xfrm>
              <a:off x="5066634" y="1688868"/>
              <a:ext cx="3657600" cy="3657600"/>
              <a:chOff x="3325271" y="1978517"/>
              <a:chExt cx="3657600" cy="365760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782471" y="1978517"/>
                <a:ext cx="3200400" cy="3200400"/>
              </a:xfrm>
              <a:prstGeom prst="rect">
                <a:avLst/>
              </a:prstGeom>
              <a:pattFill prst="smGrid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7" name="Rectangle 1346"/>
              <p:cNvSpPr/>
              <p:nvPr/>
            </p:nvSpPr>
            <p:spPr>
              <a:xfrm>
                <a:off x="3325271" y="1978517"/>
                <a:ext cx="457200" cy="3200400"/>
              </a:xfrm>
              <a:prstGeom prst="rect">
                <a:avLst/>
              </a:prstGeom>
              <a:pattFill prst="ltHorz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8" name="Rectangle 1347"/>
              <p:cNvSpPr/>
              <p:nvPr/>
            </p:nvSpPr>
            <p:spPr>
              <a:xfrm rot="5400000">
                <a:off x="5154071" y="3807317"/>
                <a:ext cx="457200" cy="3200400"/>
              </a:xfrm>
              <a:prstGeom prst="rect">
                <a:avLst/>
              </a:prstGeom>
              <a:pattFill prst="ltVert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4495587" y="1688868"/>
              <a:ext cx="571045" cy="3200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Row Decoder</a:t>
              </a:r>
            </a:p>
          </p:txBody>
        </p:sp>
        <p:sp>
          <p:nvSpPr>
            <p:cNvPr id="1349" name="Rectangle 1348"/>
            <p:cNvSpPr/>
            <p:nvPr/>
          </p:nvSpPr>
          <p:spPr>
            <a:xfrm rot="5400000">
              <a:off x="6878794" y="3776493"/>
              <a:ext cx="495014" cy="3200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3200" dirty="0">
                  <a:latin typeface="Cambria" panose="02040503050406030204" pitchFamily="18" charset="0"/>
                </a:rPr>
                <a:t>Row Buffer</a:t>
              </a:r>
            </a:p>
          </p:txBody>
        </p:sp>
      </p:grpSp>
      <p:grpSp>
        <p:nvGrpSpPr>
          <p:cNvPr id="1358" name="Group 1357"/>
          <p:cNvGrpSpPr/>
          <p:nvPr/>
        </p:nvGrpSpPr>
        <p:grpSpPr>
          <a:xfrm>
            <a:off x="1885630" y="2620239"/>
            <a:ext cx="3158728" cy="1815447"/>
            <a:chOff x="1885630" y="2620239"/>
            <a:chExt cx="3158728" cy="1815447"/>
          </a:xfrm>
        </p:grpSpPr>
        <p:sp>
          <p:nvSpPr>
            <p:cNvPr id="1351" name="Oval 1350"/>
            <p:cNvSpPr/>
            <p:nvPr/>
          </p:nvSpPr>
          <p:spPr>
            <a:xfrm>
              <a:off x="4943733" y="3500954"/>
              <a:ext cx="100625" cy="100625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2" name="Straight Arrow Connector 1351"/>
            <p:cNvCxnSpPr/>
            <p:nvPr/>
          </p:nvCxnSpPr>
          <p:spPr>
            <a:xfrm flipH="1" flipV="1">
              <a:off x="1885630" y="2620239"/>
              <a:ext cx="3108418" cy="871457"/>
            </a:xfrm>
            <a:prstGeom prst="straightConnector1">
              <a:avLst/>
            </a:prstGeom>
            <a:ln w="38100" cap="rnd">
              <a:solidFill>
                <a:schemeClr val="accent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Straight Arrow Connector 1352"/>
            <p:cNvCxnSpPr/>
            <p:nvPr/>
          </p:nvCxnSpPr>
          <p:spPr>
            <a:xfrm flipH="1">
              <a:off x="1885630" y="3612726"/>
              <a:ext cx="3119844" cy="822960"/>
            </a:xfrm>
            <a:prstGeom prst="straightConnector1">
              <a:avLst/>
            </a:prstGeom>
            <a:ln w="38100" cap="rnd">
              <a:solidFill>
                <a:schemeClr val="accent1"/>
              </a:solidFill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3035888" y="6524948"/>
            <a:ext cx="306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[Patel et al., REAPER, ISCA’17]</a:t>
            </a:r>
          </a:p>
        </p:txBody>
      </p:sp>
    </p:spTree>
    <p:extLst>
      <p:ext uri="{BB962C8B-B14F-4D97-AF65-F5344CB8AC3E}">
        <p14:creationId xmlns:p14="http://schemas.microsoft.com/office/powerpoint/2010/main" val="21454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-0.27465 -1.85185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 and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86" y="854074"/>
            <a:ext cx="8818627" cy="531875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Smaller devices (e.g., IoT, mobile, embedded)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require</a:t>
            </a:r>
            <a:r>
              <a:rPr lang="en-US" sz="2800" dirty="0"/>
              <a:t>, but </a:t>
            </a:r>
            <a:r>
              <a:rPr lang="en-US" sz="2800" b="1" dirty="0">
                <a:solidFill>
                  <a:srgbClr val="980616"/>
                </a:solidFill>
              </a:rPr>
              <a:t>often lack</a:t>
            </a:r>
            <a:r>
              <a:rPr lang="en-US" sz="2800" dirty="0"/>
              <a:t>, a high throughput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True Random Number Generator (TRNG)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DRAM devices are available on most systems</a:t>
            </a:r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dirty="0"/>
              <a:t>Mechanism that generates TRN using DRAM enables:</a:t>
            </a:r>
            <a:endParaRPr lang="en-US" sz="2400" dirty="0"/>
          </a:p>
          <a:p>
            <a:pPr marL="914400" lvl="1" indent="-457200">
              <a:lnSpc>
                <a:spcPct val="10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2400" dirty="0"/>
              <a:t>applications that </a:t>
            </a:r>
            <a:r>
              <a:rPr lang="en-US" sz="2400" b="1" dirty="0">
                <a:solidFill>
                  <a:srgbClr val="4A76BF"/>
                </a:solidFill>
              </a:rPr>
              <a:t>require true random numbers</a:t>
            </a:r>
            <a:r>
              <a:rPr lang="en-US" sz="2400" dirty="0">
                <a:solidFill>
                  <a:srgbClr val="4A76BF"/>
                </a:solidFill>
              </a:rPr>
              <a:t> </a:t>
            </a:r>
            <a:r>
              <a:rPr lang="en-US" sz="2400" dirty="0"/>
              <a:t>to now run on most systems</a:t>
            </a:r>
          </a:p>
          <a:p>
            <a:pPr marL="914400" lvl="1" indent="-457200">
              <a:lnSpc>
                <a:spcPct val="100000"/>
              </a:lnSpc>
              <a:spcAft>
                <a:spcPts val="400"/>
              </a:spcAft>
              <a:buFont typeface="+mj-lt"/>
              <a:buAutoNum type="arabicPeriod"/>
            </a:pPr>
            <a:r>
              <a:rPr lang="en-US" sz="2400" dirty="0"/>
              <a:t>other use-cases, e.g.,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processing-in-memory applications </a:t>
            </a:r>
            <a:r>
              <a:rPr lang="en-US" sz="2400" dirty="0"/>
              <a:t>to generate true random numbers within memory itself</a:t>
            </a:r>
            <a:endParaRPr lang="en-US" sz="1200" dirty="0"/>
          </a:p>
          <a:p>
            <a:pPr>
              <a:lnSpc>
                <a:spcPct val="100000"/>
              </a:lnSpc>
              <a:spcAft>
                <a:spcPts val="400"/>
              </a:spcAft>
            </a:pPr>
            <a:r>
              <a:rPr lang="en-US" sz="2800" b="1" dirty="0">
                <a:solidFill>
                  <a:srgbClr val="7030A0"/>
                </a:solidFill>
              </a:rPr>
              <a:t>Our Goal: </a:t>
            </a:r>
            <a:r>
              <a:rPr lang="en-US" sz="2800" dirty="0"/>
              <a:t>to provide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a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TRNG</a:t>
            </a:r>
            <a:r>
              <a:rPr lang="en-US" sz="2800" b="1" dirty="0"/>
              <a:t> </a:t>
            </a:r>
            <a:r>
              <a:rPr lang="en-US" sz="2800" dirty="0"/>
              <a:t>using DRAM devices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dirty="0"/>
              <a:t>that satisfies the characteristics of an effective TRNG </a:t>
            </a:r>
          </a:p>
          <a:p>
            <a:pPr marL="0" indent="0">
              <a:lnSpc>
                <a:spcPct val="100000"/>
              </a:lnSpc>
              <a:spcAft>
                <a:spcPts val="400"/>
              </a:spcAft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154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9788D-7340-4E40-BF55-30B63DF8D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D-</a:t>
            </a:r>
            <a:r>
              <a:rPr lang="en-US" sz="4400" b="1" dirty="0" err="1"/>
              <a:t>RaNGe</a:t>
            </a:r>
            <a:r>
              <a:rPr lang="en-US" sz="4400" b="1" dirty="0"/>
              <a:t> Compared to Prior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C2BE63-B0AD-B744-9029-D4F4E75A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0505"/>
            <a:ext cx="9144000" cy="1362901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E7FE78-D6F5-9A4E-877C-1E1B935F2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852981"/>
              </p:ext>
            </p:extLst>
          </p:nvPr>
        </p:nvGraphicFramePr>
        <p:xfrm>
          <a:off x="75991" y="2671619"/>
          <a:ext cx="10576370" cy="3166225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926717">
                  <a:extLst>
                    <a:ext uri="{9D8B030D-6E8A-4147-A177-3AD203B41FA5}">
                      <a16:colId xmlns:a16="http://schemas.microsoft.com/office/drawing/2014/main" val="1974204933"/>
                    </a:ext>
                  </a:extLst>
                </a:gridCol>
                <a:gridCol w="1829245">
                  <a:extLst>
                    <a:ext uri="{9D8B030D-6E8A-4147-A177-3AD203B41FA5}">
                      <a16:colId xmlns:a16="http://schemas.microsoft.com/office/drawing/2014/main" val="115464500"/>
                    </a:ext>
                  </a:extLst>
                </a:gridCol>
                <a:gridCol w="1445641">
                  <a:extLst>
                    <a:ext uri="{9D8B030D-6E8A-4147-A177-3AD203B41FA5}">
                      <a16:colId xmlns:a16="http://schemas.microsoft.com/office/drawing/2014/main" val="4077589149"/>
                    </a:ext>
                  </a:extLst>
                </a:gridCol>
                <a:gridCol w="2179955">
                  <a:extLst>
                    <a:ext uri="{9D8B030D-6E8A-4147-A177-3AD203B41FA5}">
                      <a16:colId xmlns:a16="http://schemas.microsoft.com/office/drawing/2014/main" val="1123737014"/>
                    </a:ext>
                  </a:extLst>
                </a:gridCol>
                <a:gridCol w="1445641">
                  <a:extLst>
                    <a:ext uri="{9D8B030D-6E8A-4147-A177-3AD203B41FA5}">
                      <a16:colId xmlns:a16="http://schemas.microsoft.com/office/drawing/2014/main" val="3218549772"/>
                    </a:ext>
                  </a:extLst>
                </a:gridCol>
                <a:gridCol w="1749171">
                  <a:extLst>
                    <a:ext uri="{9D8B030D-6E8A-4147-A177-3AD203B41FA5}">
                      <a16:colId xmlns:a16="http://schemas.microsoft.com/office/drawing/2014/main" val="2218324509"/>
                    </a:ext>
                  </a:extLst>
                </a:gridCol>
              </a:tblGrid>
              <a:tr h="45350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Proposal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Pyo</a:t>
                      </a: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Keller+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Tehranipoor</a:t>
                      </a: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err="1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Sutar</a:t>
                      </a:r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D-</a:t>
                      </a:r>
                      <a:r>
                        <a:rPr lang="en-US" sz="1400" b="1" dirty="0" err="1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RaNGe</a:t>
                      </a:r>
                      <a:endParaRPr lang="en-US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1080926"/>
                  </a:ext>
                </a:extLst>
              </a:tr>
              <a:tr h="0">
                <a:tc gridSpan="6">
                  <a:txBody>
                    <a:bodyPr/>
                    <a:lstStyle/>
                    <a:p>
                      <a:endParaRPr lang="en-US" sz="200" b="1" baseline="300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" b="1" baseline="300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sz="100" b="1" baseline="30000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540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2009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2014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2016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2018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2019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4859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Entropy Source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Command Schedule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Data Retention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Startup Values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Data Retention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Activation Failures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121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True Random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046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Streaming Capable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b="1">
                        <a:solidFill>
                          <a:sysClr val="windowText" lastClr="000000"/>
                        </a:solidFill>
                        <a:latin typeface="Cambria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292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64-bit TRNG Latency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18us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40s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&gt;60ns (optimistic)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40s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100ns &lt; x &lt; 960ns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200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Energy Consumption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6.8mJ/bit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245.9pJ/bit (optimistic)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6.8mJ/bit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4.4nJ/bit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681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Peak Throughput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3.4Mb/s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0.05Mb/s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0.05Mb/s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mbria" panose="02040503050406030204" pitchFamily="18" charset="0"/>
                        </a:rPr>
                        <a:t>717.4Mb/s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9524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2802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DRAM Architecture Background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0335"/>
            <a:ext cx="9123426" cy="247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77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Cambria" panose="02040503050406030204" pitchFamily="18" charset="0"/>
              </a:rPr>
              <a:t>Sources of Retention Time Variation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5991" y="1133971"/>
            <a:ext cx="8987622" cy="4905586"/>
          </a:xfrm>
        </p:spPr>
        <p:txBody>
          <a:bodyPr/>
          <a:lstStyle/>
          <a:p>
            <a:r>
              <a:rPr lang="en-US" b="1" dirty="0"/>
              <a:t>Process/voltage/temperature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Data pattern dependence (DPD)</a:t>
            </a:r>
          </a:p>
          <a:p>
            <a:pPr lvl="1"/>
            <a:r>
              <a:rPr lang="en-US" dirty="0"/>
              <a:t>Retention times </a:t>
            </a:r>
            <a:r>
              <a:rPr lang="en-US" b="1" dirty="0">
                <a:solidFill>
                  <a:srgbClr val="FF0000"/>
                </a:solidFill>
              </a:rPr>
              <a:t>change with data </a:t>
            </a:r>
            <a:r>
              <a:rPr lang="en-US" dirty="0"/>
              <a:t>in cells/neighbors</a:t>
            </a:r>
          </a:p>
          <a:p>
            <a:pPr lvl="1"/>
            <a:r>
              <a:rPr lang="en-US" dirty="0"/>
              <a:t>e.g., all 1’s vs. all 0’s</a:t>
            </a:r>
          </a:p>
          <a:p>
            <a:pPr lvl="1"/>
            <a:endParaRPr lang="en-US" dirty="0"/>
          </a:p>
          <a:p>
            <a:r>
              <a:rPr lang="en-US" b="1" dirty="0"/>
              <a:t>Variable retention time (VRT)</a:t>
            </a:r>
          </a:p>
          <a:p>
            <a:pPr lvl="1"/>
            <a:r>
              <a:rPr lang="en-US" dirty="0"/>
              <a:t>Retention time changes </a:t>
            </a:r>
            <a:r>
              <a:rPr lang="en-US" b="1" dirty="0">
                <a:solidFill>
                  <a:srgbClr val="FF0000"/>
                </a:solidFill>
              </a:rPr>
              <a:t>randomly (unpredictably)</a:t>
            </a:r>
          </a:p>
          <a:p>
            <a:pPr lvl="1"/>
            <a:r>
              <a:rPr lang="en-US" dirty="0"/>
              <a:t>Due to a combination of various circuit effects</a:t>
            </a:r>
          </a:p>
        </p:txBody>
      </p:sp>
    </p:spTree>
    <p:extLst>
      <p:ext uri="{BB962C8B-B14F-4D97-AF65-F5344CB8AC3E}">
        <p14:creationId xmlns:p14="http://schemas.microsoft.com/office/powerpoint/2010/main" val="33959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399" y="4803710"/>
            <a:ext cx="8987622" cy="1538660"/>
          </a:xfrm>
        </p:spPr>
        <p:txBody>
          <a:bodyPr/>
          <a:lstStyle/>
          <a:p>
            <a:r>
              <a:rPr lang="en-US" sz="3200" dirty="0"/>
              <a:t>New failing cells continue to appear over time</a:t>
            </a:r>
          </a:p>
          <a:p>
            <a:pPr lvl="1"/>
            <a:r>
              <a:rPr lang="en-US" dirty="0"/>
              <a:t>Attributed to </a:t>
            </a:r>
            <a:r>
              <a:rPr lang="en-US" b="1" dirty="0"/>
              <a:t>variable retention time (VRT)</a:t>
            </a:r>
          </a:p>
          <a:p>
            <a:r>
              <a:rPr lang="en-US" sz="3200" dirty="0"/>
              <a:t>The set of failing cells changes over time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56" y="672619"/>
            <a:ext cx="7837560" cy="3800294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93705" y="983160"/>
            <a:ext cx="7437335" cy="6345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ambria" panose="02040503050406030204" pitchFamily="18" charset="0"/>
              <a:buChar char="-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b="1" dirty="0"/>
              <a:t>          Representative chip from Vendor B, 2048ms, 45°C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-857969" y="2136745"/>
            <a:ext cx="3144934" cy="696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# New Failing Cells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15429" y="4059695"/>
            <a:ext cx="2831314" cy="6960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mbria" panose="02040503050406030204" pitchFamily="18" charset="0"/>
              </a:rPr>
              <a:t>Time (days)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399" y="2424361"/>
            <a:ext cx="8682366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accent1"/>
                </a:solidFill>
              </a:rPr>
              <a:t>Error correction codes (ECC)</a:t>
            </a:r>
          </a:p>
          <a:p>
            <a:pPr algn="ctr"/>
            <a:r>
              <a:rPr lang="en-US" sz="4400" b="1" dirty="0"/>
              <a:t>and</a:t>
            </a:r>
            <a:r>
              <a:rPr lang="en-US" sz="4400" b="1" dirty="0">
                <a:solidFill>
                  <a:srgbClr val="FF0000"/>
                </a:solidFill>
              </a:rPr>
              <a:t> </a:t>
            </a:r>
            <a:r>
              <a:rPr lang="en-US" sz="4400" b="1" dirty="0">
                <a:solidFill>
                  <a:schemeClr val="accent1"/>
                </a:solidFill>
              </a:rPr>
              <a:t>online profiling </a:t>
            </a:r>
            <a:r>
              <a:rPr lang="en-US" sz="4400" b="1" dirty="0"/>
              <a:t>are </a:t>
            </a:r>
            <a:r>
              <a:rPr lang="en-US" sz="4400" b="1" i="1" dirty="0"/>
              <a:t>necessary</a:t>
            </a:r>
            <a:r>
              <a:rPr lang="en-US" sz="4400" b="1" dirty="0"/>
              <a:t> </a:t>
            </a:r>
          </a:p>
          <a:p>
            <a:pPr algn="ctr"/>
            <a:r>
              <a:rPr lang="en-US" sz="4400" b="1" dirty="0"/>
              <a:t>to manage new failing cells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Cambria" panose="02040503050406030204" pitchFamily="18" charset="0"/>
              </a:rPr>
              <a:t>Long-term Continuous Profiling</a:t>
            </a:r>
          </a:p>
        </p:txBody>
      </p:sp>
    </p:spTree>
    <p:extLst>
      <p:ext uri="{BB962C8B-B14F-4D97-AF65-F5344CB8AC3E}">
        <p14:creationId xmlns:p14="http://schemas.microsoft.com/office/powerpoint/2010/main" val="246236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2178657834"/>
              </p:ext>
            </p:extLst>
          </p:nvPr>
        </p:nvGraphicFramePr>
        <p:xfrm>
          <a:off x="152400" y="1027612"/>
          <a:ext cx="8839200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50704" y="1570970"/>
            <a:ext cx="3628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  <a:latin typeface="Cambria" panose="02040503050406030204" pitchFamily="18" charset="0"/>
              </a:rPr>
              <a:t>idealized cell </a:t>
            </a:r>
          </a:p>
          <a:p>
            <a:pPr algn="ctr"/>
            <a:r>
              <a:rPr lang="en-US" sz="2800" dirty="0">
                <a:solidFill>
                  <a:schemeClr val="accent6"/>
                </a:solidFill>
                <a:latin typeface="Cambria" panose="02040503050406030204" pitchFamily="18" charset="0"/>
              </a:rPr>
              <a:t>(retention time = 3s)</a:t>
            </a:r>
          </a:p>
        </p:txBody>
      </p:sp>
      <p:cxnSp>
        <p:nvCxnSpPr>
          <p:cNvPr id="18" name="Elbow Connector 17"/>
          <p:cNvCxnSpPr/>
          <p:nvPr/>
        </p:nvCxnSpPr>
        <p:spPr>
          <a:xfrm flipV="1">
            <a:off x="1659467" y="1129290"/>
            <a:ext cx="7032977" cy="4087647"/>
          </a:xfrm>
          <a:prstGeom prst="bentConnector3">
            <a:avLst/>
          </a:prstGeom>
          <a:ln w="762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1659467" y="1129290"/>
            <a:ext cx="7032977" cy="4087646"/>
          </a:xfrm>
          <a:custGeom>
            <a:avLst/>
            <a:gdLst>
              <a:gd name="connsiteX0" fmla="*/ 0 w 1371600"/>
              <a:gd name="connsiteY0" fmla="*/ 1682012 h 1682012"/>
              <a:gd name="connsiteX1" fmla="*/ 457200 w 1371600"/>
              <a:gd name="connsiteY1" fmla="*/ 169 h 1682012"/>
              <a:gd name="connsiteX2" fmla="*/ 1371600 w 1371600"/>
              <a:gd name="connsiteY2" fmla="*/ 1600369 h 1682012"/>
              <a:gd name="connsiteX0" fmla="*/ 0 w 2342218"/>
              <a:gd name="connsiteY0" fmla="*/ 997012 h 997012"/>
              <a:gd name="connsiteX1" fmla="*/ 2318657 w 2342218"/>
              <a:gd name="connsiteY1" fmla="*/ 969 h 997012"/>
              <a:gd name="connsiteX2" fmla="*/ 1371600 w 2342218"/>
              <a:gd name="connsiteY2" fmla="*/ 915369 h 997012"/>
              <a:gd name="connsiteX0" fmla="*/ 0 w 5943600"/>
              <a:gd name="connsiteY0" fmla="*/ 3189165 h 3189165"/>
              <a:gd name="connsiteX1" fmla="*/ 2318657 w 5943600"/>
              <a:gd name="connsiteY1" fmla="*/ 2193122 h 3189165"/>
              <a:gd name="connsiteX2" fmla="*/ 5943600 w 5943600"/>
              <a:gd name="connsiteY2" fmla="*/ 168379 h 3189165"/>
              <a:gd name="connsiteX0" fmla="*/ 0 w 7315200"/>
              <a:gd name="connsiteY0" fmla="*/ 4227654 h 4227654"/>
              <a:gd name="connsiteX1" fmla="*/ 3690257 w 7315200"/>
              <a:gd name="connsiteY1" fmla="*/ 2202911 h 4227654"/>
              <a:gd name="connsiteX2" fmla="*/ 7315200 w 7315200"/>
              <a:gd name="connsiteY2" fmla="*/ 178168 h 4227654"/>
              <a:gd name="connsiteX0" fmla="*/ 0 w 7315200"/>
              <a:gd name="connsiteY0" fmla="*/ 4227654 h 4227654"/>
              <a:gd name="connsiteX1" fmla="*/ 3690257 w 7315200"/>
              <a:gd name="connsiteY1" fmla="*/ 2202911 h 4227654"/>
              <a:gd name="connsiteX2" fmla="*/ 7315200 w 7315200"/>
              <a:gd name="connsiteY2" fmla="*/ 178168 h 4227654"/>
              <a:gd name="connsiteX0" fmla="*/ 0 w 7315200"/>
              <a:gd name="connsiteY0" fmla="*/ 4271237 h 4271237"/>
              <a:gd name="connsiteX1" fmla="*/ 3690257 w 7315200"/>
              <a:gd name="connsiteY1" fmla="*/ 2246494 h 4271237"/>
              <a:gd name="connsiteX2" fmla="*/ 7315200 w 7315200"/>
              <a:gd name="connsiteY2" fmla="*/ 221751 h 4271237"/>
              <a:gd name="connsiteX0" fmla="*/ 0 w 7315200"/>
              <a:gd name="connsiteY0" fmla="*/ 4050389 h 4050389"/>
              <a:gd name="connsiteX1" fmla="*/ 3690257 w 7315200"/>
              <a:gd name="connsiteY1" fmla="*/ 2025646 h 4050389"/>
              <a:gd name="connsiteX2" fmla="*/ 7315200 w 7315200"/>
              <a:gd name="connsiteY2" fmla="*/ 903 h 4050389"/>
              <a:gd name="connsiteX0" fmla="*/ 0 w 7315200"/>
              <a:gd name="connsiteY0" fmla="*/ 4050389 h 4050389"/>
              <a:gd name="connsiteX1" fmla="*/ 3690257 w 7315200"/>
              <a:gd name="connsiteY1" fmla="*/ 2025646 h 4050389"/>
              <a:gd name="connsiteX2" fmla="*/ 7315200 w 7315200"/>
              <a:gd name="connsiteY2" fmla="*/ 903 h 4050389"/>
              <a:gd name="connsiteX0" fmla="*/ 0 w 7315200"/>
              <a:gd name="connsiteY0" fmla="*/ 4049868 h 4049868"/>
              <a:gd name="connsiteX1" fmla="*/ 3690257 w 7315200"/>
              <a:gd name="connsiteY1" fmla="*/ 2025125 h 4049868"/>
              <a:gd name="connsiteX2" fmla="*/ 7315200 w 7315200"/>
              <a:gd name="connsiteY2" fmla="*/ 382 h 4049868"/>
              <a:gd name="connsiteX0" fmla="*/ 0 w 7315200"/>
              <a:gd name="connsiteY0" fmla="*/ 4049868 h 4049868"/>
              <a:gd name="connsiteX1" fmla="*/ 3690257 w 7315200"/>
              <a:gd name="connsiteY1" fmla="*/ 2025125 h 4049868"/>
              <a:gd name="connsiteX2" fmla="*/ 7315200 w 7315200"/>
              <a:gd name="connsiteY2" fmla="*/ 382 h 4049868"/>
              <a:gd name="connsiteX0" fmla="*/ 0 w 7315200"/>
              <a:gd name="connsiteY0" fmla="*/ 4050673 h 4050673"/>
              <a:gd name="connsiteX1" fmla="*/ 3690257 w 7315200"/>
              <a:gd name="connsiteY1" fmla="*/ 2025930 h 4050673"/>
              <a:gd name="connsiteX2" fmla="*/ 7315200 w 7315200"/>
              <a:gd name="connsiteY2" fmla="*/ 1187 h 4050673"/>
              <a:gd name="connsiteX0" fmla="*/ 0 w 6204857"/>
              <a:gd name="connsiteY0" fmla="*/ 4075569 h 4075569"/>
              <a:gd name="connsiteX1" fmla="*/ 3690257 w 6204857"/>
              <a:gd name="connsiteY1" fmla="*/ 2050826 h 4075569"/>
              <a:gd name="connsiteX2" fmla="*/ 6204857 w 6204857"/>
              <a:gd name="connsiteY2" fmla="*/ 1590 h 4075569"/>
              <a:gd name="connsiteX0" fmla="*/ 0 w 6388797"/>
              <a:gd name="connsiteY0" fmla="*/ 4228138 h 4228138"/>
              <a:gd name="connsiteX1" fmla="*/ 3690257 w 6388797"/>
              <a:gd name="connsiteY1" fmla="*/ 2203395 h 4228138"/>
              <a:gd name="connsiteX2" fmla="*/ 6204857 w 6388797"/>
              <a:gd name="connsiteY2" fmla="*/ 154159 h 4228138"/>
              <a:gd name="connsiteX3" fmla="*/ 6196694 w 6388797"/>
              <a:gd name="connsiteY3" fmla="*/ 145997 h 4228138"/>
              <a:gd name="connsiteX0" fmla="*/ 0 w 7339697"/>
              <a:gd name="connsiteY0" fmla="*/ 4228138 h 4228138"/>
              <a:gd name="connsiteX1" fmla="*/ 3690257 w 7339697"/>
              <a:gd name="connsiteY1" fmla="*/ 2203395 h 4228138"/>
              <a:gd name="connsiteX2" fmla="*/ 6204857 w 7339697"/>
              <a:gd name="connsiteY2" fmla="*/ 154159 h 4228138"/>
              <a:gd name="connsiteX3" fmla="*/ 7339694 w 7339697"/>
              <a:gd name="connsiteY3" fmla="*/ 145997 h 4228138"/>
              <a:gd name="connsiteX0" fmla="*/ 0 w 7339699"/>
              <a:gd name="connsiteY0" fmla="*/ 4090480 h 4090480"/>
              <a:gd name="connsiteX1" fmla="*/ 3690257 w 7339699"/>
              <a:gd name="connsiteY1" fmla="*/ 2065737 h 4090480"/>
              <a:gd name="connsiteX2" fmla="*/ 6204857 w 7339699"/>
              <a:gd name="connsiteY2" fmla="*/ 16501 h 4090480"/>
              <a:gd name="connsiteX3" fmla="*/ 7339694 w 7339699"/>
              <a:gd name="connsiteY3" fmla="*/ 8339 h 4090480"/>
              <a:gd name="connsiteX0" fmla="*/ 0 w 7339694"/>
              <a:gd name="connsiteY0" fmla="*/ 4082141 h 4082141"/>
              <a:gd name="connsiteX1" fmla="*/ 3690257 w 7339694"/>
              <a:gd name="connsiteY1" fmla="*/ 2057398 h 4082141"/>
              <a:gd name="connsiteX2" fmla="*/ 6204857 w 7339694"/>
              <a:gd name="connsiteY2" fmla="*/ 8162 h 4082141"/>
              <a:gd name="connsiteX3" fmla="*/ 7339694 w 7339694"/>
              <a:gd name="connsiteY3" fmla="*/ 0 h 4082141"/>
              <a:gd name="connsiteX0" fmla="*/ 0 w 7339694"/>
              <a:gd name="connsiteY0" fmla="*/ 4082141 h 4082141"/>
              <a:gd name="connsiteX1" fmla="*/ 3690257 w 7339694"/>
              <a:gd name="connsiteY1" fmla="*/ 2057398 h 4082141"/>
              <a:gd name="connsiteX2" fmla="*/ 6204857 w 7339694"/>
              <a:gd name="connsiteY2" fmla="*/ 8162 h 4082141"/>
              <a:gd name="connsiteX3" fmla="*/ 7339694 w 7339694"/>
              <a:gd name="connsiteY3" fmla="*/ 0 h 4082141"/>
              <a:gd name="connsiteX0" fmla="*/ 0 w 7307037"/>
              <a:gd name="connsiteY0" fmla="*/ 4082141 h 4082141"/>
              <a:gd name="connsiteX1" fmla="*/ 3690257 w 7307037"/>
              <a:gd name="connsiteY1" fmla="*/ 2057398 h 4082141"/>
              <a:gd name="connsiteX2" fmla="*/ 6204857 w 7307037"/>
              <a:gd name="connsiteY2" fmla="*/ 8162 h 4082141"/>
              <a:gd name="connsiteX3" fmla="*/ 7307037 w 7307037"/>
              <a:gd name="connsiteY3" fmla="*/ 0 h 4082141"/>
              <a:gd name="connsiteX0" fmla="*/ 0 w 7364187"/>
              <a:gd name="connsiteY0" fmla="*/ 4106634 h 4106634"/>
              <a:gd name="connsiteX1" fmla="*/ 3690257 w 7364187"/>
              <a:gd name="connsiteY1" fmla="*/ 2081891 h 4106634"/>
              <a:gd name="connsiteX2" fmla="*/ 6204857 w 7364187"/>
              <a:gd name="connsiteY2" fmla="*/ 32655 h 4106634"/>
              <a:gd name="connsiteX3" fmla="*/ 7364187 w 7364187"/>
              <a:gd name="connsiteY3" fmla="*/ 0 h 4106634"/>
              <a:gd name="connsiteX0" fmla="*/ 0 w 7364187"/>
              <a:gd name="connsiteY0" fmla="*/ 4106634 h 4106634"/>
              <a:gd name="connsiteX1" fmla="*/ 3690257 w 7364187"/>
              <a:gd name="connsiteY1" fmla="*/ 2081891 h 4106634"/>
              <a:gd name="connsiteX2" fmla="*/ 6204857 w 7364187"/>
              <a:gd name="connsiteY2" fmla="*/ 7255 h 4106634"/>
              <a:gd name="connsiteX3" fmla="*/ 7364187 w 7364187"/>
              <a:gd name="connsiteY3" fmla="*/ 0 h 4106634"/>
              <a:gd name="connsiteX0" fmla="*/ 0 w 7364187"/>
              <a:gd name="connsiteY0" fmla="*/ 4106634 h 4106634"/>
              <a:gd name="connsiteX1" fmla="*/ 3690257 w 7364187"/>
              <a:gd name="connsiteY1" fmla="*/ 2081891 h 4106634"/>
              <a:gd name="connsiteX2" fmla="*/ 6204857 w 7364187"/>
              <a:gd name="connsiteY2" fmla="*/ 7255 h 4106634"/>
              <a:gd name="connsiteX3" fmla="*/ 7364187 w 7364187"/>
              <a:gd name="connsiteY3" fmla="*/ 0 h 4106634"/>
              <a:gd name="connsiteX0" fmla="*/ 0 w 7364187"/>
              <a:gd name="connsiteY0" fmla="*/ 4106634 h 4106634"/>
              <a:gd name="connsiteX1" fmla="*/ 3690257 w 7364187"/>
              <a:gd name="connsiteY1" fmla="*/ 2081891 h 4106634"/>
              <a:gd name="connsiteX2" fmla="*/ 6204857 w 7364187"/>
              <a:gd name="connsiteY2" fmla="*/ 7255 h 4106634"/>
              <a:gd name="connsiteX3" fmla="*/ 7364187 w 7364187"/>
              <a:gd name="connsiteY3" fmla="*/ 0 h 4106634"/>
              <a:gd name="connsiteX0" fmla="*/ 279004 w 7643191"/>
              <a:gd name="connsiteY0" fmla="*/ 4106634 h 4241925"/>
              <a:gd name="connsiteX1" fmla="*/ 271749 w 7643191"/>
              <a:gd name="connsiteY1" fmla="*/ 4087586 h 4241925"/>
              <a:gd name="connsiteX2" fmla="*/ 3969261 w 7643191"/>
              <a:gd name="connsiteY2" fmla="*/ 2081891 h 4241925"/>
              <a:gd name="connsiteX3" fmla="*/ 6483861 w 7643191"/>
              <a:gd name="connsiteY3" fmla="*/ 7255 h 4241925"/>
              <a:gd name="connsiteX4" fmla="*/ 7643191 w 7643191"/>
              <a:gd name="connsiteY4" fmla="*/ 0 h 4241925"/>
              <a:gd name="connsiteX0" fmla="*/ 3 w 7364190"/>
              <a:gd name="connsiteY0" fmla="*/ 4106634 h 4241925"/>
              <a:gd name="connsiteX1" fmla="*/ 1065898 w 7364190"/>
              <a:gd name="connsiteY1" fmla="*/ 4087586 h 4241925"/>
              <a:gd name="connsiteX2" fmla="*/ 3690260 w 7364190"/>
              <a:gd name="connsiteY2" fmla="*/ 2081891 h 4241925"/>
              <a:gd name="connsiteX3" fmla="*/ 6204860 w 7364190"/>
              <a:gd name="connsiteY3" fmla="*/ 7255 h 4241925"/>
              <a:gd name="connsiteX4" fmla="*/ 7364190 w 7364190"/>
              <a:gd name="connsiteY4" fmla="*/ 0 h 4241925"/>
              <a:gd name="connsiteX0" fmla="*/ 3 w 7364190"/>
              <a:gd name="connsiteY0" fmla="*/ 4106634 h 4241925"/>
              <a:gd name="connsiteX1" fmla="*/ 1065898 w 7364190"/>
              <a:gd name="connsiteY1" fmla="*/ 4087586 h 4241925"/>
              <a:gd name="connsiteX2" fmla="*/ 3690260 w 7364190"/>
              <a:gd name="connsiteY2" fmla="*/ 2081891 h 4241925"/>
              <a:gd name="connsiteX3" fmla="*/ 6204860 w 7364190"/>
              <a:gd name="connsiteY3" fmla="*/ 7255 h 4241925"/>
              <a:gd name="connsiteX4" fmla="*/ 7364190 w 7364190"/>
              <a:gd name="connsiteY4" fmla="*/ 0 h 4241925"/>
              <a:gd name="connsiteX0" fmla="*/ 6568 w 7370755"/>
              <a:gd name="connsiteY0" fmla="*/ 4106634 h 4106634"/>
              <a:gd name="connsiteX1" fmla="*/ 1072463 w 7370755"/>
              <a:gd name="connsiteY1" fmla="*/ 4087586 h 4106634"/>
              <a:gd name="connsiteX2" fmla="*/ 3696825 w 7370755"/>
              <a:gd name="connsiteY2" fmla="*/ 2081891 h 4106634"/>
              <a:gd name="connsiteX3" fmla="*/ 6211425 w 7370755"/>
              <a:gd name="connsiteY3" fmla="*/ 7255 h 4106634"/>
              <a:gd name="connsiteX4" fmla="*/ 7370755 w 7370755"/>
              <a:gd name="connsiteY4" fmla="*/ 0 h 4106634"/>
              <a:gd name="connsiteX0" fmla="*/ 5841 w 7377171"/>
              <a:gd name="connsiteY0" fmla="*/ 4082821 h 4097592"/>
              <a:gd name="connsiteX1" fmla="*/ 1078879 w 7377171"/>
              <a:gd name="connsiteY1" fmla="*/ 4087586 h 4097592"/>
              <a:gd name="connsiteX2" fmla="*/ 3703241 w 7377171"/>
              <a:gd name="connsiteY2" fmla="*/ 2081891 h 4097592"/>
              <a:gd name="connsiteX3" fmla="*/ 6217841 w 7377171"/>
              <a:gd name="connsiteY3" fmla="*/ 7255 h 4097592"/>
              <a:gd name="connsiteX4" fmla="*/ 7377171 w 7377171"/>
              <a:gd name="connsiteY4" fmla="*/ 0 h 4097592"/>
              <a:gd name="connsiteX0" fmla="*/ 5841 w 7377171"/>
              <a:gd name="connsiteY0" fmla="*/ 4082821 h 4097592"/>
              <a:gd name="connsiteX1" fmla="*/ 1078879 w 7377171"/>
              <a:gd name="connsiteY1" fmla="*/ 4087586 h 4097592"/>
              <a:gd name="connsiteX2" fmla="*/ 3703241 w 7377171"/>
              <a:gd name="connsiteY2" fmla="*/ 2081891 h 4097592"/>
              <a:gd name="connsiteX3" fmla="*/ 6217841 w 7377171"/>
              <a:gd name="connsiteY3" fmla="*/ 7255 h 4097592"/>
              <a:gd name="connsiteX4" fmla="*/ 7377171 w 7377171"/>
              <a:gd name="connsiteY4" fmla="*/ 0 h 4097592"/>
              <a:gd name="connsiteX0" fmla="*/ 7462 w 7378792"/>
              <a:gd name="connsiteY0" fmla="*/ 4082821 h 4087663"/>
              <a:gd name="connsiteX1" fmla="*/ 1080500 w 7378792"/>
              <a:gd name="connsiteY1" fmla="*/ 4087586 h 4087663"/>
              <a:gd name="connsiteX2" fmla="*/ 3704862 w 7378792"/>
              <a:gd name="connsiteY2" fmla="*/ 2081891 h 4087663"/>
              <a:gd name="connsiteX3" fmla="*/ 6219462 w 7378792"/>
              <a:gd name="connsiteY3" fmla="*/ 7255 h 4087663"/>
              <a:gd name="connsiteX4" fmla="*/ 7378792 w 7378792"/>
              <a:gd name="connsiteY4" fmla="*/ 0 h 4087663"/>
              <a:gd name="connsiteX0" fmla="*/ 7462 w 7378792"/>
              <a:gd name="connsiteY0" fmla="*/ 4082821 h 4087663"/>
              <a:gd name="connsiteX1" fmla="*/ 1080500 w 7378792"/>
              <a:gd name="connsiteY1" fmla="*/ 4087586 h 4087663"/>
              <a:gd name="connsiteX2" fmla="*/ 3704862 w 7378792"/>
              <a:gd name="connsiteY2" fmla="*/ 2081891 h 4087663"/>
              <a:gd name="connsiteX3" fmla="*/ 6219462 w 7378792"/>
              <a:gd name="connsiteY3" fmla="*/ 7255 h 4087663"/>
              <a:gd name="connsiteX4" fmla="*/ 7378792 w 7378792"/>
              <a:gd name="connsiteY4" fmla="*/ 0 h 4087663"/>
              <a:gd name="connsiteX0" fmla="*/ 7462 w 7378792"/>
              <a:gd name="connsiteY0" fmla="*/ 4082821 h 4087644"/>
              <a:gd name="connsiteX1" fmla="*/ 1080500 w 7378792"/>
              <a:gd name="connsiteY1" fmla="*/ 4087586 h 4087644"/>
              <a:gd name="connsiteX2" fmla="*/ 3704862 w 7378792"/>
              <a:gd name="connsiteY2" fmla="*/ 2081891 h 4087644"/>
              <a:gd name="connsiteX3" fmla="*/ 6219462 w 7378792"/>
              <a:gd name="connsiteY3" fmla="*/ 7255 h 4087644"/>
              <a:gd name="connsiteX4" fmla="*/ 7378792 w 7378792"/>
              <a:gd name="connsiteY4" fmla="*/ 0 h 4087644"/>
              <a:gd name="connsiteX0" fmla="*/ 7462 w 7378792"/>
              <a:gd name="connsiteY0" fmla="*/ 4082821 h 4087646"/>
              <a:gd name="connsiteX1" fmla="*/ 1080500 w 7378792"/>
              <a:gd name="connsiteY1" fmla="*/ 4087586 h 4087646"/>
              <a:gd name="connsiteX2" fmla="*/ 3704862 w 7378792"/>
              <a:gd name="connsiteY2" fmla="*/ 2081891 h 4087646"/>
              <a:gd name="connsiteX3" fmla="*/ 6219462 w 7378792"/>
              <a:gd name="connsiteY3" fmla="*/ 7255 h 4087646"/>
              <a:gd name="connsiteX4" fmla="*/ 7378792 w 7378792"/>
              <a:gd name="connsiteY4" fmla="*/ 0 h 408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8792" h="4087646">
                <a:moveTo>
                  <a:pt x="7462" y="4082821"/>
                </a:moveTo>
                <a:cubicBezTo>
                  <a:pt x="6253" y="4079646"/>
                  <a:pt x="-154462" y="4080555"/>
                  <a:pt x="1080500" y="4087586"/>
                </a:cubicBezTo>
                <a:cubicBezTo>
                  <a:pt x="3123023" y="4099379"/>
                  <a:pt x="3541788" y="2396186"/>
                  <a:pt x="3704862" y="2081891"/>
                </a:cubicBezTo>
                <a:cubicBezTo>
                  <a:pt x="3867936" y="1767596"/>
                  <a:pt x="4482737" y="5440"/>
                  <a:pt x="6219462" y="7255"/>
                </a:cubicBezTo>
                <a:cubicBezTo>
                  <a:pt x="7531191" y="-4991"/>
                  <a:pt x="6453506" y="2721"/>
                  <a:pt x="7378792" y="0"/>
                </a:cubicBezTo>
              </a:path>
            </a:pathLst>
          </a:cu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895119" y="1999676"/>
            <a:ext cx="331334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mbria" panose="02040503050406030204" pitchFamily="18" charset="0"/>
              </a:rPr>
              <a:t>actual cell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Cambria" panose="02040503050406030204" pitchFamily="18" charset="0"/>
              </a:rPr>
              <a:t>N(</a:t>
            </a:r>
            <a:r>
              <a:rPr lang="el-GR" sz="2800" dirty="0">
                <a:solidFill>
                  <a:schemeClr val="accent1"/>
                </a:solidFill>
                <a:latin typeface="Cambria" panose="02040503050406030204" pitchFamily="18" charset="0"/>
              </a:rPr>
              <a:t>μ</a:t>
            </a:r>
            <a:r>
              <a:rPr lang="en-US" sz="2800" dirty="0">
                <a:solidFill>
                  <a:schemeClr val="accent1"/>
                </a:solidFill>
                <a:latin typeface="Cambria" panose="02040503050406030204" pitchFamily="18" charset="0"/>
              </a:rPr>
              <a:t>, </a:t>
            </a:r>
            <a:r>
              <a:rPr lang="el-GR" sz="2800" dirty="0">
                <a:solidFill>
                  <a:schemeClr val="accent1"/>
                </a:solidFill>
                <a:latin typeface="Cambria" panose="02040503050406030204" pitchFamily="18" charset="0"/>
              </a:rPr>
              <a:t>σ</a:t>
            </a:r>
            <a:r>
              <a:rPr lang="en-US" sz="2800" dirty="0">
                <a:solidFill>
                  <a:schemeClr val="accent1"/>
                </a:solidFill>
                <a:latin typeface="Cambria" panose="02040503050406030204" pitchFamily="18" charset="0"/>
              </a:rPr>
              <a:t>)  |  </a:t>
            </a:r>
            <a:r>
              <a:rPr lang="el-GR" sz="2800" dirty="0">
                <a:solidFill>
                  <a:schemeClr val="accent1"/>
                </a:solidFill>
                <a:latin typeface="Cambria" panose="02040503050406030204" pitchFamily="18" charset="0"/>
              </a:rPr>
              <a:t>μ</a:t>
            </a:r>
            <a:r>
              <a:rPr lang="en-US" sz="2800" dirty="0">
                <a:solidFill>
                  <a:schemeClr val="accent1"/>
                </a:solidFill>
                <a:latin typeface="Cambria" panose="02040503050406030204" pitchFamily="18" charset="0"/>
              </a:rPr>
              <a:t> = 3s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459112" y="1735938"/>
            <a:ext cx="504935" cy="222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5973133" y="2048571"/>
            <a:ext cx="585107" cy="3115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Single-cell Failure Probability (Cartoon)</a:t>
            </a:r>
            <a:br>
              <a:rPr lang="en-US" sz="4000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595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Chart 51"/>
          <p:cNvGraphicFramePr/>
          <p:nvPr>
            <p:extLst>
              <p:ext uri="{D42A27DB-BD31-4B8C-83A1-F6EECF244321}">
                <p14:modId xmlns:p14="http://schemas.microsoft.com/office/powerpoint/2010/main" val="3498475478"/>
              </p:ext>
            </p:extLst>
          </p:nvPr>
        </p:nvGraphicFramePr>
        <p:xfrm>
          <a:off x="1244982" y="1486303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245930700"/>
              </p:ext>
            </p:extLst>
          </p:nvPr>
        </p:nvGraphicFramePr>
        <p:xfrm>
          <a:off x="-75277" y="1492925"/>
          <a:ext cx="9098035" cy="5347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963800936"/>
              </p:ext>
            </p:extLst>
          </p:nvPr>
        </p:nvGraphicFramePr>
        <p:xfrm>
          <a:off x="1257300" y="1470665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3823280894"/>
              </p:ext>
            </p:extLst>
          </p:nvPr>
        </p:nvGraphicFramePr>
        <p:xfrm>
          <a:off x="1246702" y="1492925"/>
          <a:ext cx="7665474" cy="4341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Cambria" panose="02040503050406030204" pitchFamily="18" charset="0"/>
              </a:rPr>
              <a:t>Single-cell Failure Probability (Real)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05300" y="1382175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55443" y="85233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operate here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153638" y="1470665"/>
            <a:ext cx="311228" cy="3792115"/>
            <a:chOff x="4153638" y="1470665"/>
            <a:chExt cx="311228" cy="3792115"/>
          </a:xfrm>
        </p:grpSpPr>
        <p:sp>
          <p:nvSpPr>
            <p:cNvPr id="31" name="Oval 30"/>
            <p:cNvSpPr/>
            <p:nvPr/>
          </p:nvSpPr>
          <p:spPr>
            <a:xfrm>
              <a:off x="4153846" y="1470665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153846" y="163536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4153846" y="269454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153638" y="3520653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4161958" y="4801796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161712" y="4959872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Connector 38"/>
          <p:cNvCxnSpPr/>
          <p:nvPr/>
        </p:nvCxnSpPr>
        <p:spPr>
          <a:xfrm>
            <a:off x="7200900" y="1355591"/>
            <a:ext cx="0" cy="43159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908583" y="855213"/>
            <a:ext cx="254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mbria" panose="02040503050406030204" pitchFamily="18" charset="0"/>
              </a:rPr>
              <a:t>profile here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7045286" y="1521456"/>
            <a:ext cx="303116" cy="1149320"/>
            <a:chOff x="4153638" y="1470665"/>
            <a:chExt cx="303116" cy="1149320"/>
          </a:xfrm>
        </p:grpSpPr>
        <p:sp>
          <p:nvSpPr>
            <p:cNvPr id="42" name="Oval 41"/>
            <p:cNvSpPr/>
            <p:nvPr/>
          </p:nvSpPr>
          <p:spPr>
            <a:xfrm>
              <a:off x="4153846" y="1470665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153846" y="1561997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153846" y="1763320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153638" y="2317077"/>
              <a:ext cx="302908" cy="30290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301879" y="4681288"/>
            <a:ext cx="1492330" cy="860076"/>
            <a:chOff x="4493720" y="4581484"/>
            <a:chExt cx="1492330" cy="860076"/>
          </a:xfrm>
        </p:grpSpPr>
        <p:sp>
          <p:nvSpPr>
            <p:cNvPr id="48" name="TextBox 47"/>
            <p:cNvSpPr txBox="1"/>
            <p:nvPr/>
          </p:nvSpPr>
          <p:spPr>
            <a:xfrm>
              <a:off x="4665582" y="4581484"/>
              <a:ext cx="1201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rPr>
                <a:t>hard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493720" y="4918340"/>
              <a:ext cx="149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rPr>
                <a:t>to find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936223" y="4647699"/>
            <a:ext cx="2560729" cy="860076"/>
            <a:chOff x="4493720" y="4581484"/>
            <a:chExt cx="1492330" cy="860076"/>
          </a:xfrm>
        </p:grpSpPr>
        <p:sp>
          <p:nvSpPr>
            <p:cNvPr id="37" name="TextBox 36"/>
            <p:cNvSpPr txBox="1"/>
            <p:nvPr/>
          </p:nvSpPr>
          <p:spPr>
            <a:xfrm>
              <a:off x="4665582" y="4581484"/>
              <a:ext cx="12013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F0000"/>
                  </a:solidFill>
                  <a:latin typeface="Cambria" panose="02040503050406030204" pitchFamily="18" charset="0"/>
                </a:rPr>
                <a:t>false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93720" y="4918340"/>
              <a:ext cx="14923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solidFill>
                    <a:srgbClr val="FF0000"/>
                  </a:solidFill>
                  <a:latin typeface="Cambria" panose="02040503050406030204" pitchFamily="18" charset="0"/>
                </a:rPr>
                <a:t>positives</a:t>
              </a:r>
              <a:endParaRPr lang="en-US" sz="2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</p:grpSp>
      <p:cxnSp>
        <p:nvCxnSpPr>
          <p:cNvPr id="47" name="Straight Arrow Connector 46"/>
          <p:cNvCxnSpPr/>
          <p:nvPr/>
        </p:nvCxnSpPr>
        <p:spPr>
          <a:xfrm flipH="1" flipV="1">
            <a:off x="7885911" y="4200539"/>
            <a:ext cx="187170" cy="43359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208966" y="4739044"/>
            <a:ext cx="1427231" cy="3025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094617" y="2275353"/>
            <a:ext cx="1492330" cy="860076"/>
            <a:chOff x="6623835" y="2393045"/>
            <a:chExt cx="1492330" cy="860076"/>
          </a:xfrm>
        </p:grpSpPr>
        <p:sp>
          <p:nvSpPr>
            <p:cNvPr id="5" name="Rectangle 4"/>
            <p:cNvSpPr/>
            <p:nvPr/>
          </p:nvSpPr>
          <p:spPr>
            <a:xfrm>
              <a:off x="7325186" y="2531205"/>
              <a:ext cx="651658" cy="6295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623835" y="2393045"/>
              <a:ext cx="1492330" cy="860076"/>
              <a:chOff x="4493720" y="4581484"/>
              <a:chExt cx="1492330" cy="860076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665582" y="4581484"/>
                <a:ext cx="12013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easy 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4493720" y="4918340"/>
                <a:ext cx="149233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  <a:latin typeface="Cambria" panose="02040503050406030204" pitchFamily="18" charset="0"/>
                  </a:rPr>
                  <a:t>to find</a:t>
                </a: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4627501" y="3233406"/>
            <a:ext cx="3828715" cy="1305705"/>
            <a:chOff x="7152963" y="2166545"/>
            <a:chExt cx="3828715" cy="1305705"/>
          </a:xfrm>
        </p:grpSpPr>
        <p:sp>
          <p:nvSpPr>
            <p:cNvPr id="63" name="TextBox 62"/>
            <p:cNvSpPr txBox="1"/>
            <p:nvPr/>
          </p:nvSpPr>
          <p:spPr>
            <a:xfrm>
              <a:off x="8306654" y="2518143"/>
              <a:ext cx="26750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accent1"/>
                  </a:solidFill>
                  <a:latin typeface="Cambria" panose="02040503050406030204" pitchFamily="18" charset="0"/>
                </a:rPr>
                <a:t>failed 9 times out of 16 trials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7152963" y="2166545"/>
              <a:ext cx="302908" cy="302908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 flipV="1">
              <a:off x="7575294" y="2429630"/>
              <a:ext cx="779607" cy="241146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/>
          <p:cNvCxnSpPr/>
          <p:nvPr/>
        </p:nvCxnSpPr>
        <p:spPr>
          <a:xfrm>
            <a:off x="1394085" y="5115545"/>
            <a:ext cx="2759553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394085" y="2514751"/>
            <a:ext cx="5651201" cy="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8054" y="2431708"/>
            <a:ext cx="7918894" cy="21236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Any cell is more likely to fail </a:t>
            </a:r>
          </a:p>
          <a:p>
            <a:pPr algn="ctr"/>
            <a:r>
              <a:rPr lang="en-US" sz="4400" b="1" dirty="0"/>
              <a:t>at a </a:t>
            </a:r>
            <a:r>
              <a:rPr lang="en-US" sz="4400" b="1" i="1" dirty="0">
                <a:solidFill>
                  <a:schemeClr val="accent1"/>
                </a:solidFill>
              </a:rPr>
              <a:t>longer </a:t>
            </a:r>
            <a:r>
              <a:rPr lang="en-US" sz="4400" b="1" dirty="0">
                <a:solidFill>
                  <a:schemeClr val="accent1"/>
                </a:solidFill>
              </a:rPr>
              <a:t>refresh interval</a:t>
            </a:r>
          </a:p>
          <a:p>
            <a:pPr algn="ctr"/>
            <a:r>
              <a:rPr lang="en-US" sz="4400" b="1" dirty="0"/>
              <a:t>OR a </a:t>
            </a:r>
            <a:r>
              <a:rPr lang="en-US" sz="4400" b="1" i="1" dirty="0">
                <a:solidFill>
                  <a:schemeClr val="accent1"/>
                </a:solidFill>
              </a:rPr>
              <a:t>higher</a:t>
            </a:r>
            <a:r>
              <a:rPr lang="en-US" sz="4400" b="1" dirty="0">
                <a:solidFill>
                  <a:schemeClr val="accent1"/>
                </a:solidFill>
              </a:rPr>
              <a:t> temperature</a:t>
            </a:r>
            <a:endParaRPr lang="tr-TR" sz="4400" b="1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52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AsOne/>
      </p:bldGraphic>
      <p:bldGraphic spid="20" grpId="0">
        <p:bldAsOne/>
      </p:bldGraphic>
      <p:bldGraphic spid="20" grpId="1">
        <p:bldAsOne/>
      </p:bldGraphic>
      <p:bldGraphic spid="14" grpId="0">
        <p:bldAsOne/>
      </p:bldGraphic>
      <p:bldP spid="30" grpId="0"/>
      <p:bldP spid="40" grpId="0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Relationship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91" y="911224"/>
            <a:ext cx="8987622" cy="2326651"/>
          </a:xfrm>
        </p:spPr>
        <p:txBody>
          <a:bodyPr/>
          <a:lstStyle/>
          <a:p>
            <a:r>
              <a:rPr lang="en-US" dirty="0"/>
              <a:t>Well-fitting exponential relationship: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E.g., 10°C ~ 10x more failures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64" y="1754355"/>
            <a:ext cx="8829675" cy="68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6898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Retention Failures @ 45°C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7" y="737728"/>
            <a:ext cx="7644714" cy="57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706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Cambria" panose="02040503050406030204" pitchFamily="18" charset="0"/>
              </a:rPr>
              <a:t>VRT Failure Accumulation Rate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91275"/>
            <a:ext cx="8697985" cy="48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277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800 Rounds of Profiling @ 2048ms, 45°C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8" y="1515762"/>
            <a:ext cx="8966465" cy="423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3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64730" y="586233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4730" y="4143092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4730" y="364754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303" y="5433785"/>
            <a:ext cx="8094161" cy="365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3992" y="2745179"/>
            <a:ext cx="8094161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1757" y="1852296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0268" y="1340844"/>
            <a:ext cx="8799068" cy="477987"/>
          </a:xfrm>
          <a:prstGeom prst="rect">
            <a:avLst/>
          </a:prstGeom>
          <a:solidFill>
            <a:srgbClr val="5580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123" y="3143056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5971" y="2370745"/>
            <a:ext cx="8102183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548" y="831660"/>
            <a:ext cx="8799068" cy="477987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Outline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73992" y="5035200"/>
            <a:ext cx="8094161" cy="358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971" y="4660062"/>
            <a:ext cx="8102183" cy="33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99" y="828096"/>
            <a:ext cx="8122024" cy="5318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Motivation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Effective True Random Number Generators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D-</a:t>
            </a:r>
            <a:r>
              <a:rPr lang="en-US" sz="2800" dirty="0" err="1">
                <a:solidFill>
                  <a:schemeClr val="bg1"/>
                </a:solidFill>
              </a:rPr>
              <a:t>RaNGe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DRAM Operation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Idea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Prior work on DRAM-based TRNGs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scheduling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Cell charge retention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Start-up values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0654929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800 Rounds of Profiling @ 2048ms, 45°C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042" y="813916"/>
            <a:ext cx="6628763" cy="555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9695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/>
              <a:t>Individual Cell Failure Probabilities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85" y="5318468"/>
            <a:ext cx="8987622" cy="999954"/>
          </a:xfrm>
        </p:spPr>
        <p:txBody>
          <a:bodyPr/>
          <a:lstStyle/>
          <a:p>
            <a:r>
              <a:rPr lang="en-US" sz="2800" dirty="0"/>
              <a:t>Single representative chip of Vendor B at 40° C</a:t>
            </a:r>
          </a:p>
          <a:p>
            <a:r>
              <a:rPr lang="en-US" sz="2800" dirty="0"/>
              <a:t>Refresh intervals ranging from 64ms to 4096ms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21" y="1021408"/>
            <a:ext cx="8567351" cy="417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26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Individual Cell Failure Distributions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615" y="879819"/>
            <a:ext cx="6152374" cy="569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808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152400" y="66419"/>
            <a:ext cx="8839200" cy="7619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latin typeface="Cambria" panose="02040503050406030204" pitchFamily="18" charset="0"/>
              </a:rPr>
              <a:t>Single-cell Failures With Temperature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79" y="1296460"/>
            <a:ext cx="8441871" cy="391782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2285" y="5318468"/>
            <a:ext cx="8987622" cy="999954"/>
          </a:xfrm>
        </p:spPr>
        <p:txBody>
          <a:bodyPr/>
          <a:lstStyle/>
          <a:p>
            <a:r>
              <a:rPr lang="en-US" sz="2800" dirty="0"/>
              <a:t>Single representative chip of Vendor B</a:t>
            </a:r>
          </a:p>
          <a:p>
            <a:r>
              <a:rPr lang="en-US" sz="2800" dirty="0"/>
              <a:t>{mean, </a:t>
            </a:r>
            <a:r>
              <a:rPr lang="en-US" sz="2800" dirty="0" err="1"/>
              <a:t>std</a:t>
            </a:r>
            <a:r>
              <a:rPr lang="en-US" sz="2800" dirty="0"/>
              <a:t>} for cells between 64ms and 4096ms</a:t>
            </a:r>
          </a:p>
        </p:txBody>
      </p:sp>
    </p:spTree>
    <p:extLst>
      <p:ext uri="{BB962C8B-B14F-4D97-AF65-F5344CB8AC3E}">
        <p14:creationId xmlns:p14="http://schemas.microsoft.com/office/powerpoint/2010/main" val="2488247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C84C-0652-314C-967A-ACAED8FA3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Effective TRNG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6FA93-1295-7348-B19B-C84DBC817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21" y="874645"/>
            <a:ext cx="8891335" cy="5495158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sz="2800" dirty="0"/>
              <a:t>Low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implementation cost</a:t>
            </a:r>
            <a:endParaRPr lang="en-US" sz="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indent="-742950">
              <a:lnSpc>
                <a:spcPct val="10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sz="2800" dirty="0"/>
              <a:t>Fully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non-deterministic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lvl="2">
              <a:lnSpc>
                <a:spcPct val="100000"/>
              </a:lnSpc>
              <a:spcAft>
                <a:spcPts val="200"/>
              </a:spcAft>
            </a:pPr>
            <a:r>
              <a:rPr lang="en-US" dirty="0"/>
              <a:t>impossible to predict the next output given complete information about how the mechanism operates</a:t>
            </a:r>
            <a:endParaRPr lang="en-US" sz="300" dirty="0"/>
          </a:p>
          <a:p>
            <a:pPr marL="742950" indent="-742950">
              <a:lnSpc>
                <a:spcPct val="10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sz="2800" dirty="0"/>
              <a:t>Provide a continuous stream of true random numbers with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high throughput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en-US" sz="400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indent="-742950">
              <a:lnSpc>
                <a:spcPct val="10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sz="2800" dirty="0"/>
              <a:t>Provide true random numbers with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low latency </a:t>
            </a:r>
            <a:endParaRPr lang="en-US" sz="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742950" indent="-742950">
              <a:lnSpc>
                <a:spcPct val="10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sz="2800" dirty="0"/>
              <a:t>Exhibit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low system interference</a:t>
            </a:r>
          </a:p>
          <a:p>
            <a:pPr lvl="2">
              <a:lnSpc>
                <a:spcPct val="100000"/>
              </a:lnSpc>
              <a:spcAft>
                <a:spcPts val="200"/>
              </a:spcAft>
            </a:pPr>
            <a:r>
              <a:rPr lang="en-US" dirty="0"/>
              <a:t>not significantly slow down concurrently-running applications</a:t>
            </a:r>
            <a:endParaRPr lang="en-US" sz="300" dirty="0"/>
          </a:p>
          <a:p>
            <a:pPr marL="742950" indent="-742950">
              <a:lnSpc>
                <a:spcPct val="100000"/>
              </a:lnSpc>
              <a:spcAft>
                <a:spcPts val="200"/>
              </a:spcAft>
              <a:buFont typeface="+mj-lt"/>
              <a:buAutoNum type="arabicPeriod"/>
            </a:pPr>
            <a:r>
              <a:rPr lang="en-US" sz="2800" dirty="0"/>
              <a:t>Generate random values with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low energy overhead</a:t>
            </a:r>
          </a:p>
        </p:txBody>
      </p:sp>
    </p:spTree>
    <p:extLst>
      <p:ext uri="{BB962C8B-B14F-4D97-AF65-F5344CB8AC3E}">
        <p14:creationId xmlns:p14="http://schemas.microsoft.com/office/powerpoint/2010/main" val="8214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64730" y="586233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4730" y="4143092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64730" y="3647545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73303" y="5433785"/>
            <a:ext cx="8094161" cy="3651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73992" y="2745179"/>
            <a:ext cx="8094161" cy="324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71757" y="1852296"/>
            <a:ext cx="8799068" cy="477987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0268" y="1340844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123" y="3143056"/>
            <a:ext cx="8805213" cy="4559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5971" y="2370745"/>
            <a:ext cx="8102183" cy="324329"/>
          </a:xfrm>
          <a:prstGeom prst="rect">
            <a:avLst/>
          </a:prstGeom>
          <a:solidFill>
            <a:srgbClr val="5481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3548" y="831660"/>
            <a:ext cx="8799068" cy="4779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D-</a:t>
            </a:r>
            <a:r>
              <a:rPr lang="en-US" b="1" dirty="0" err="1"/>
              <a:t>RaNGe</a:t>
            </a:r>
            <a:r>
              <a:rPr lang="en-US" b="1" dirty="0"/>
              <a:t> Outline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873992" y="5035200"/>
            <a:ext cx="8094161" cy="3587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971" y="4660062"/>
            <a:ext cx="8102183" cy="3360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99" y="828096"/>
            <a:ext cx="8122024" cy="531875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Motivation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Effective True Random Number Generators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D-</a:t>
            </a:r>
            <a:r>
              <a:rPr lang="en-US" sz="2800" dirty="0" err="1">
                <a:solidFill>
                  <a:schemeClr val="bg1"/>
                </a:solidFill>
              </a:rPr>
              <a:t>RaNGe</a:t>
            </a:r>
            <a:endParaRPr lang="en-US" sz="2800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DRAM Operation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Key Idea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Methodology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Results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Prior work on DRAM-based TRNGs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Command scheduling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Cell charge retention</a:t>
            </a:r>
          </a:p>
          <a:p>
            <a:pPr marL="457200" lvl="1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Start-up values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631552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127020</TotalTime>
  <Words>9214</Words>
  <Application>Microsoft Macintosh PowerPoint</Application>
  <PresentationFormat>On-screen Show (4:3)</PresentationFormat>
  <Paragraphs>1174</Paragraphs>
  <Slides>73</Slides>
  <Notes>58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맑은 고딕</vt:lpstr>
      <vt:lpstr>Arial</vt:lpstr>
      <vt:lpstr>Calibri</vt:lpstr>
      <vt:lpstr>Calibri Light</vt:lpstr>
      <vt:lpstr>Cambria</vt:lpstr>
      <vt:lpstr>Cambria Math</vt:lpstr>
      <vt:lpstr>Mangal</vt:lpstr>
      <vt:lpstr>Office Theme</vt:lpstr>
      <vt:lpstr>D-RaNGe: Using Commodity DRAM Devices  to Generate True Random Numbers  with Low Latency and High Throughput</vt:lpstr>
      <vt:lpstr>Executive Summary</vt:lpstr>
      <vt:lpstr>D-RaNGe Outline</vt:lpstr>
      <vt:lpstr>D-RaNGe Outline</vt:lpstr>
      <vt:lpstr>Motivation and Goal</vt:lpstr>
      <vt:lpstr>Motivation and Goal</vt:lpstr>
      <vt:lpstr>D-RaNGe Outline</vt:lpstr>
      <vt:lpstr>Effective TRNG Characteristics</vt:lpstr>
      <vt:lpstr>D-RaNGe Outline</vt:lpstr>
      <vt:lpstr>PowerPoint Presentation</vt:lpstr>
      <vt:lpstr>PowerPoint Presentation</vt:lpstr>
      <vt:lpstr>DRAM Accesses and Failures</vt:lpstr>
      <vt:lpstr>DRAM Accesses and Failures</vt:lpstr>
      <vt:lpstr>D-RaNGe Outline</vt:lpstr>
      <vt:lpstr>D-RaNGe Key Idea</vt:lpstr>
      <vt:lpstr>D-RaNGe Key Idea</vt:lpstr>
      <vt:lpstr>D-RaNGe: Extracting Random Values</vt:lpstr>
      <vt:lpstr>D-RaNGe: Identifying RNG Cells</vt:lpstr>
      <vt:lpstr>D-RaNGe: Access Pattern</vt:lpstr>
      <vt:lpstr>D-RaNGe: Access Pattern</vt:lpstr>
      <vt:lpstr>D-RaNGe: Exclusive Access</vt:lpstr>
      <vt:lpstr>D-RaNGe: Exclusive Access</vt:lpstr>
      <vt:lpstr>D-RaNGe: Exclusive Access</vt:lpstr>
      <vt:lpstr>D-RaNGe: Exclusive Access</vt:lpstr>
      <vt:lpstr>D-RaNGe: Example Implementation</vt:lpstr>
      <vt:lpstr>D-RaNGe Outline</vt:lpstr>
      <vt:lpstr>Methodology</vt:lpstr>
      <vt:lpstr>D-RaNGe Outline</vt:lpstr>
      <vt:lpstr>Results – NIST Randomness Tests</vt:lpstr>
      <vt:lpstr>Results – 64-bit TRN Latency</vt:lpstr>
      <vt:lpstr>Results – 64-bit TRN Latency</vt:lpstr>
      <vt:lpstr>Results – Single Channel Throughput</vt:lpstr>
      <vt:lpstr>Results – Single Channel Throughput</vt:lpstr>
      <vt:lpstr>Results</vt:lpstr>
      <vt:lpstr>Other Results in the Paper</vt:lpstr>
      <vt:lpstr>D-RaNGe Outline</vt:lpstr>
      <vt:lpstr>Prior Work: Command Scheduling</vt:lpstr>
      <vt:lpstr>D-RaNGe Outline</vt:lpstr>
      <vt:lpstr>DRAM Cell Leakage</vt:lpstr>
      <vt:lpstr>DRAM Cell Retention</vt:lpstr>
      <vt:lpstr>PowerPoint Presentation</vt:lpstr>
      <vt:lpstr>PowerPoint Presentation</vt:lpstr>
      <vt:lpstr>DRAM Retention TRNG Weaknesses</vt:lpstr>
      <vt:lpstr>D-RaNGe Outline</vt:lpstr>
      <vt:lpstr>Start-up Values as Random Numbers</vt:lpstr>
      <vt:lpstr>D-RaNGe Comparison against Prior Work</vt:lpstr>
      <vt:lpstr>D-RaNGe Outline</vt:lpstr>
      <vt:lpstr>Summary and Conclusion</vt:lpstr>
      <vt:lpstr>D-RaNGe: Using Commodity DRAM Devices  to Generate True Random Numbers  with Low Latency and High Throughput</vt:lpstr>
      <vt:lpstr>PowerPoint Presentation</vt:lpstr>
      <vt:lpstr>Results - System Interference  </vt:lpstr>
      <vt:lpstr>DRAM Organization + Operation</vt:lpstr>
      <vt:lpstr>DRAM Activation Failure Testing </vt:lpstr>
      <vt:lpstr>Activation Failure Spatial Distribution</vt:lpstr>
      <vt:lpstr>Activation Failure Temperature Dependence</vt:lpstr>
      <vt:lpstr>Full D-RaNGe Algorithm</vt:lpstr>
      <vt:lpstr>Summary Comparison Table</vt:lpstr>
      <vt:lpstr>DRAM Data Pattern Dependence</vt:lpstr>
      <vt:lpstr>PowerPoint Presentation</vt:lpstr>
      <vt:lpstr>D-RaNGe Compared to Prior Work</vt:lpstr>
      <vt:lpstr>DRAM Architecture Background</vt:lpstr>
      <vt:lpstr>PowerPoint Presentation</vt:lpstr>
      <vt:lpstr>PowerPoint Presentation</vt:lpstr>
      <vt:lpstr>Single-cell Failure Probability (Cartoon) </vt:lpstr>
      <vt:lpstr>PowerPoint Presentation</vt:lpstr>
      <vt:lpstr>Temperature Relationship</vt:lpstr>
      <vt:lpstr>Retention Failures @ 45°C</vt:lpstr>
      <vt:lpstr>PowerPoint Presentation</vt:lpstr>
      <vt:lpstr>800 Rounds of Profiling @ 2048ms, 45°C</vt:lpstr>
      <vt:lpstr>800 Rounds of Profiling @ 2048ms, 45°C</vt:lpstr>
      <vt:lpstr>Individual Cell Failure Probabilities</vt:lpstr>
      <vt:lpstr>Individual Cell Failure Distributions</vt:lpstr>
      <vt:lpstr>PowerPoint Presentation</vt:lpstr>
    </vt:vector>
  </TitlesOfParts>
  <Company>Razer</Company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Minesh Patel</dc:creator>
  <cp:lastModifiedBy>Jeremie Kim</cp:lastModifiedBy>
  <cp:revision>4817</cp:revision>
  <cp:lastPrinted>2018-02-26T17:35:43Z</cp:lastPrinted>
  <dcterms:created xsi:type="dcterms:W3CDTF">2017-06-05T15:22:10Z</dcterms:created>
  <dcterms:modified xsi:type="dcterms:W3CDTF">2019-02-20T16:38:08Z</dcterms:modified>
</cp:coreProperties>
</file>